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9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0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5.xml" ContentType="application/vnd.openxmlformats-officedocument.presentationml.notesSlide+xml"/>
  <Override PartName="/ppt/charts/chart8.xml" ContentType="application/vnd.openxmlformats-officedocument.drawingml.chart+xml"/>
  <Override PartName="/ppt/theme/themeOverride4.xml" ContentType="application/vnd.openxmlformats-officedocument.themeOverr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theme/themeOverride5.xml" ContentType="application/vnd.openxmlformats-officedocument.themeOverride+xml"/>
  <Override PartName="/ppt/charts/chart11.xml" ContentType="application/vnd.openxmlformats-officedocument.drawingml.chart+xml"/>
  <Override PartName="/ppt/theme/themeOverride6.xml" ContentType="application/vnd.openxmlformats-officedocument.themeOverride+xml"/>
  <Override PartName="/ppt/charts/chart12.xml" ContentType="application/vnd.openxmlformats-officedocument.drawingml.chart+xml"/>
  <Override PartName="/ppt/theme/themeOverride7.xml" ContentType="application/vnd.openxmlformats-officedocument.themeOverrid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theme/themeOverride8.xml" ContentType="application/vnd.openxmlformats-officedocument.themeOverride+xml"/>
  <Override PartName="/ppt/charts/chart14.xml" ContentType="application/vnd.openxmlformats-officedocument.drawingml.chart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charts/chart15.xml" ContentType="application/vnd.openxmlformats-officedocument.drawingml.chart+xml"/>
  <Override PartName="/ppt/theme/themeOverride10.xml" ContentType="application/vnd.openxmlformats-officedocument.themeOverride+xml"/>
  <Override PartName="/ppt/charts/chart16.xml" ContentType="application/vnd.openxmlformats-officedocument.drawingml.chart+xml"/>
  <Override PartName="/ppt/theme/themeOverride11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6"/>
    <p:sldMasterId id="2147483674" r:id="rId7"/>
    <p:sldMasterId id="2147483690" r:id="rId8"/>
    <p:sldMasterId id="2147483706" r:id="rId9"/>
    <p:sldMasterId id="2147483722" r:id="rId10"/>
    <p:sldMasterId id="2147483735" r:id="rId11"/>
    <p:sldMasterId id="2147483747" r:id="rId12"/>
    <p:sldMasterId id="2147483757" r:id="rId13"/>
    <p:sldMasterId id="2147483769" r:id="rId14"/>
    <p:sldMasterId id="2147483783" r:id="rId15"/>
    <p:sldMasterId id="2147483796" r:id="rId16"/>
  </p:sldMasterIdLst>
  <p:notesMasterIdLst>
    <p:notesMasterId r:id="rId27"/>
  </p:notesMasterIdLst>
  <p:sldIdLst>
    <p:sldId id="428" r:id="rId17"/>
    <p:sldId id="714" r:id="rId18"/>
    <p:sldId id="704" r:id="rId19"/>
    <p:sldId id="774" r:id="rId20"/>
    <p:sldId id="780" r:id="rId21"/>
    <p:sldId id="785" r:id="rId22"/>
    <p:sldId id="761" r:id="rId23"/>
    <p:sldId id="783" r:id="rId24"/>
    <p:sldId id="784" r:id="rId25"/>
    <p:sldId id="472" r:id="rId2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2AA"/>
    <a:srgbClr val="8E9300"/>
    <a:srgbClr val="028DBE"/>
    <a:srgbClr val="475179"/>
    <a:srgbClr val="D45D00"/>
    <a:srgbClr val="0B655C"/>
    <a:srgbClr val="961A2B"/>
    <a:srgbClr val="63666A"/>
    <a:srgbClr val="084842"/>
    <a:srgbClr val="B44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 autoAdjust="0"/>
    <p:restoredTop sz="94652" autoAdjust="0"/>
  </p:normalViewPr>
  <p:slideViewPr>
    <p:cSldViewPr>
      <p:cViewPr>
        <p:scale>
          <a:sx n="80" d="100"/>
          <a:sy n="80" d="100"/>
        </p:scale>
        <p:origin x="-1350" y="-114"/>
      </p:cViewPr>
      <p:guideLst>
        <p:guide orient="horz" pos="4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Master" Target="slideMasters/slideMaster8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slide" Target="slides/slide5.xml"/><Relationship Id="rId7" Type="http://schemas.openxmlformats.org/officeDocument/2006/relationships/slideMaster" Target="slideMasters/slideMaster2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1.xml"/><Relationship Id="rId20" Type="http://schemas.openxmlformats.org/officeDocument/2006/relationships/slide" Target="slides/slide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8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10.xml"/><Relationship Id="rId23" Type="http://schemas.openxmlformats.org/officeDocument/2006/relationships/slide" Target="slides/slide7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Master" Target="slideMasters/slideMaster9.xml"/><Relationship Id="rId22" Type="http://schemas.openxmlformats.org/officeDocument/2006/relationships/slide" Target="slides/slide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oleObject" Target="file:///\\nas00913pn\Finance\India_Finance\Technology\2015\Month%20End%20Reporting\11%20Nov'15\Essbase%20P&amp;L\Leader%20wise%20financials_new.xlsx" TargetMode="External"/><Relationship Id="rId1" Type="http://schemas.openxmlformats.org/officeDocument/2006/relationships/themeOverride" Target="../theme/themeOverride5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oleObject" Target="file:///\\nas00913pn\Finance\India_Finance\Technology\2015\Month%20End%20Reporting\11%20Nov'15\Essbase%20P&amp;L\Leader%20wise%20financials_new.xlsx" TargetMode="External"/><Relationship Id="rId1" Type="http://schemas.openxmlformats.org/officeDocument/2006/relationships/themeOverride" Target="../theme/themeOverride6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\\nas00913pn\Finance\India_Finance\Technology\2015\Month%20End%20Reporting\11%20Nov'15\Essbase%20P&amp;L\Leader%20wise%20financials_new.xlsx" TargetMode="External"/><Relationship Id="rId1" Type="http://schemas.openxmlformats.org/officeDocument/2006/relationships/themeOverride" Target="../theme/themeOverride7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8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9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10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1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://it101.uhg.com/sites/TS/BPM/Pega%20Charter/Status%20Reports/Monthly%20Ops%20Review/2016/19-Jan-16/Pega%20Practice%20Data%20Analysis%20Jan-16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ork\Portfolio\Practice%20Review%20Deck\Dec%20Ops%20Review\Pega%20Practice%20Data%20Analysis%20Dec-15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ork\Portfolio\Practice%20Review%20Deck\Dec%20Ops%20Review\Pega%20Practice%20Data%20Analysis%20Dec-15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ork\Hiring\Pega%20tracker\Pega%20Tracker%20-%207-Jan-16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1"/>
          <c:order val="0"/>
          <c:tx>
            <c:strRef>
              <c:f>Pyramid!$B$13</c:f>
              <c:strCache>
                <c:ptCount val="1"/>
                <c:pt idx="0">
                  <c:v>count1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dPt>
            <c:idx val="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solidFill>
                  <a:srgbClr val="0070C0"/>
                </a:solidFill>
              </a:ln>
            </c:spPr>
          </c:dPt>
          <c:cat>
            <c:numRef>
              <c:f>Pyramid!$A$14:$A$19</c:f>
              <c:numCache>
                <c:formatCode>General</c:formatCode>
                <c:ptCount val="6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</c:numCache>
            </c:numRef>
          </c:cat>
          <c:val>
            <c:numRef>
              <c:f>Pyramid!$B$14:$B$19</c:f>
              <c:numCache>
                <c:formatCode>0</c:formatCode>
                <c:ptCount val="6"/>
                <c:pt idx="0">
                  <c:v>-11</c:v>
                </c:pt>
                <c:pt idx="1">
                  <c:v>-34.5</c:v>
                </c:pt>
                <c:pt idx="2">
                  <c:v>-33.5</c:v>
                </c:pt>
                <c:pt idx="3">
                  <c:v>-6.5</c:v>
                </c:pt>
                <c:pt idx="4">
                  <c:v>-6.5</c:v>
                </c:pt>
                <c:pt idx="5">
                  <c:v>-1</c:v>
                </c:pt>
              </c:numCache>
            </c:numRef>
          </c:val>
        </c:ser>
        <c:ser>
          <c:idx val="2"/>
          <c:order val="1"/>
          <c:tx>
            <c:strRef>
              <c:f>Pyramid!$D$13</c:f>
              <c:strCache>
                <c:ptCount val="1"/>
                <c:pt idx="0">
                  <c:v>count2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c:spPr>
          <c:invertIfNegative val="0"/>
          <c:dLbls>
            <c:dLbl>
              <c:idx val="0"/>
              <c:layout>
                <c:manualLayout>
                  <c:x val="-4.6457607433217189E-2"/>
                  <c:y val="-4.6296296296296294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22        (12%)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4169570267131243"/>
                  <c:y val="8.4875562720133283E-17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69       (37%)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0.17421602787456447"/>
                  <c:y val="4.6296296296296294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67       (36%)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4.1811846689895474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13      (7%)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3.7166085946573751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13       (7%)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6.9686411149825784E-3"/>
                  <c:y val="-1.060944534001666E-17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2</a:t>
                    </a:r>
                    <a:r>
                      <a:rPr lang="en-US" baseline="0" dirty="0"/>
                      <a:t>      (1%)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Pyramid!$A$14:$A$19</c:f>
              <c:numCache>
                <c:formatCode>General</c:formatCode>
                <c:ptCount val="6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</c:numCache>
            </c:numRef>
          </c:cat>
          <c:val>
            <c:numRef>
              <c:f>Pyramid!$D$14:$D$19</c:f>
              <c:numCache>
                <c:formatCode>0</c:formatCode>
                <c:ptCount val="6"/>
                <c:pt idx="0">
                  <c:v>11</c:v>
                </c:pt>
                <c:pt idx="1">
                  <c:v>34.5</c:v>
                </c:pt>
                <c:pt idx="2">
                  <c:v>33.5</c:v>
                </c:pt>
                <c:pt idx="3">
                  <c:v>6.5</c:v>
                </c:pt>
                <c:pt idx="4">
                  <c:v>6.5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64077568"/>
        <c:axId val="164079104"/>
      </c:barChart>
      <c:catAx>
        <c:axId val="1640775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low"/>
        <c:crossAx val="164079104"/>
        <c:crosses val="autoZero"/>
        <c:auto val="1"/>
        <c:lblAlgn val="ctr"/>
        <c:lblOffset val="100"/>
        <c:noMultiLvlLbl val="0"/>
      </c:catAx>
      <c:valAx>
        <c:axId val="164079104"/>
        <c:scaling>
          <c:orientation val="minMax"/>
        </c:scaling>
        <c:delete val="0"/>
        <c:axPos val="b"/>
        <c:numFmt formatCode="0;0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6407756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/>
            </a:pPr>
            <a:r>
              <a:rPr lang="en-US" sz="1200" dirty="0"/>
              <a:t>FTEs by skillset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6.1111027072934976E-2"/>
          <c:y val="4.6314004407527191E-2"/>
          <c:w val="0.93888888888888888"/>
          <c:h val="0.7586700414688248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Vivek!$K$51</c:f>
              <c:strCache>
                <c:ptCount val="1"/>
                <c:pt idx="0">
                  <c:v>Development</c:v>
                </c:pt>
              </c:strCache>
            </c:strRef>
          </c:tx>
          <c:invertIfNegative val="0"/>
          <c:dLbls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Vivek!$L$50:$V$50</c:f>
              <c:strCache>
                <c:ptCount val="4"/>
                <c:pt idx="0">
                  <c:v>Mar'15</c:v>
                </c:pt>
                <c:pt idx="1">
                  <c:v>Jun'15</c:v>
                </c:pt>
                <c:pt idx="2">
                  <c:v>Sep'15</c:v>
                </c:pt>
                <c:pt idx="3">
                  <c:v>Nov'15</c:v>
                </c:pt>
              </c:strCache>
            </c:strRef>
          </c:cat>
          <c:val>
            <c:numRef>
              <c:f>Vivek!$L$51:$V$51</c:f>
              <c:numCache>
                <c:formatCode>_(* #,##0_);_(* \(#,##0\);_(* "-"??_);_(@_)</c:formatCode>
                <c:ptCount val="4"/>
                <c:pt idx="0">
                  <c:v>72.443850267379716</c:v>
                </c:pt>
                <c:pt idx="1">
                  <c:v>66.934640522875853</c:v>
                </c:pt>
                <c:pt idx="2">
                  <c:v>55.709150326797399</c:v>
                </c:pt>
                <c:pt idx="3">
                  <c:v>47.239215686274505</c:v>
                </c:pt>
              </c:numCache>
            </c:numRef>
          </c:val>
        </c:ser>
        <c:ser>
          <c:idx val="1"/>
          <c:order val="1"/>
          <c:tx>
            <c:strRef>
              <c:f>Vivek!$K$52</c:f>
              <c:strCache>
                <c:ptCount val="1"/>
                <c:pt idx="0">
                  <c:v>Specialized</c:v>
                </c:pt>
              </c:strCache>
            </c:strRef>
          </c:tx>
          <c:invertIfNegative val="0"/>
          <c:dLbls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Vivek!$L$50:$V$50</c:f>
              <c:strCache>
                <c:ptCount val="4"/>
                <c:pt idx="0">
                  <c:v>Mar'15</c:v>
                </c:pt>
                <c:pt idx="1">
                  <c:v>Jun'15</c:v>
                </c:pt>
                <c:pt idx="2">
                  <c:v>Sep'15</c:v>
                </c:pt>
                <c:pt idx="3">
                  <c:v>Nov'15</c:v>
                </c:pt>
              </c:strCache>
            </c:strRef>
          </c:cat>
          <c:val>
            <c:numRef>
              <c:f>Vivek!$L$52:$V$52</c:f>
              <c:numCache>
                <c:formatCode>_(* #,##0_);_(* \(#,##0\);_(* "-"??_);_(@_)</c:formatCode>
                <c:ptCount val="4"/>
                <c:pt idx="0">
                  <c:v>67.500000000000028</c:v>
                </c:pt>
                <c:pt idx="1">
                  <c:v>89.655228758169955</c:v>
                </c:pt>
                <c:pt idx="2">
                  <c:v>104.44444444444441</c:v>
                </c:pt>
                <c:pt idx="3">
                  <c:v>112.27450980392162</c:v>
                </c:pt>
              </c:numCache>
            </c:numRef>
          </c:val>
        </c:ser>
        <c:ser>
          <c:idx val="2"/>
          <c:order val="2"/>
          <c:tx>
            <c:strRef>
              <c:f>Vivek!$K$53</c:f>
              <c:strCache>
                <c:ptCount val="1"/>
                <c:pt idx="0">
                  <c:v>Infrastructure</c:v>
                </c:pt>
              </c:strCache>
            </c:strRef>
          </c:tx>
          <c:invertIfNegative val="0"/>
          <c:cat>
            <c:strRef>
              <c:f>Vivek!$L$50:$V$50</c:f>
              <c:strCache>
                <c:ptCount val="4"/>
                <c:pt idx="0">
                  <c:v>Mar'15</c:v>
                </c:pt>
                <c:pt idx="1">
                  <c:v>Jun'15</c:v>
                </c:pt>
                <c:pt idx="2">
                  <c:v>Sep'15</c:v>
                </c:pt>
                <c:pt idx="3">
                  <c:v>Nov'15</c:v>
                </c:pt>
              </c:strCache>
            </c:strRef>
          </c:cat>
          <c:val>
            <c:numRef>
              <c:f>Vivek!$L$53:$V$53</c:f>
              <c:numCache>
                <c:formatCode>_(* #,##0_);_(* \(#,##0\);_(* "-"??_);_(@_)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3"/>
          <c:order val="3"/>
          <c:tx>
            <c:strRef>
              <c:f>Vivek!$K$54</c:f>
              <c:strCache>
                <c:ptCount val="1"/>
                <c:pt idx="0">
                  <c:v>Onsite</c:v>
                </c:pt>
              </c:strCache>
            </c:strRef>
          </c:tx>
          <c:invertIfNegative val="0"/>
          <c:dLbls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Vivek!$L$50:$V$50</c:f>
              <c:strCache>
                <c:ptCount val="4"/>
                <c:pt idx="0">
                  <c:v>Mar'15</c:v>
                </c:pt>
                <c:pt idx="1">
                  <c:v>Jun'15</c:v>
                </c:pt>
                <c:pt idx="2">
                  <c:v>Sep'15</c:v>
                </c:pt>
                <c:pt idx="3">
                  <c:v>Nov'15</c:v>
                </c:pt>
              </c:strCache>
            </c:strRef>
          </c:cat>
          <c:val>
            <c:numRef>
              <c:f>Vivek!$L$54:$V$54</c:f>
              <c:numCache>
                <c:formatCode>_(* #,##0_);_(* \(#,##0\);_(* "-"??_);_(@_)</c:formatCode>
                <c:ptCount val="4"/>
                <c:pt idx="0">
                  <c:v>8.1497326203208527</c:v>
                </c:pt>
                <c:pt idx="1">
                  <c:v>12.552287581699348</c:v>
                </c:pt>
                <c:pt idx="2">
                  <c:v>9.9084967320261423</c:v>
                </c:pt>
                <c:pt idx="3">
                  <c:v>10.164705882352941</c:v>
                </c:pt>
              </c:numCache>
            </c:numRef>
          </c:val>
        </c:ser>
        <c:ser>
          <c:idx val="4"/>
          <c:order val="4"/>
          <c:tx>
            <c:strRef>
              <c:f>Vivek!$K$55</c:f>
              <c:strCache>
                <c:ptCount val="1"/>
                <c:pt idx="0">
                  <c:v>Testing</c:v>
                </c:pt>
              </c:strCache>
            </c:strRef>
          </c:tx>
          <c:invertIfNegative val="0"/>
          <c:dLbls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Vivek!$L$50:$V$50</c:f>
              <c:strCache>
                <c:ptCount val="4"/>
                <c:pt idx="0">
                  <c:v>Mar'15</c:v>
                </c:pt>
                <c:pt idx="1">
                  <c:v>Jun'15</c:v>
                </c:pt>
                <c:pt idx="2">
                  <c:v>Sep'15</c:v>
                </c:pt>
                <c:pt idx="3">
                  <c:v>Nov'15</c:v>
                </c:pt>
              </c:strCache>
            </c:strRef>
          </c:cat>
          <c:val>
            <c:numRef>
              <c:f>Vivek!$L$55:$V$55</c:f>
              <c:numCache>
                <c:formatCode>_(* #,##0_);_(* \(#,##0\);_(* "-"??_);_(@_)</c:formatCode>
                <c:ptCount val="4"/>
                <c:pt idx="0">
                  <c:v>5.0000000000000009</c:v>
                </c:pt>
                <c:pt idx="1">
                  <c:v>5.0588235294117663</c:v>
                </c:pt>
                <c:pt idx="2">
                  <c:v>6.0359477124183005</c:v>
                </c:pt>
                <c:pt idx="3">
                  <c:v>5</c:v>
                </c:pt>
              </c:numCache>
            </c:numRef>
          </c:val>
        </c:ser>
        <c:ser>
          <c:idx val="5"/>
          <c:order val="5"/>
          <c:tx>
            <c:strRef>
              <c:f>Vivek!$K$56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  <a:ln>
              <a:noFill/>
            </a:ln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Vivek!$L$50:$V$50</c:f>
              <c:strCache>
                <c:ptCount val="4"/>
                <c:pt idx="0">
                  <c:v>Mar'15</c:v>
                </c:pt>
                <c:pt idx="1">
                  <c:v>Jun'15</c:v>
                </c:pt>
                <c:pt idx="2">
                  <c:v>Sep'15</c:v>
                </c:pt>
                <c:pt idx="3">
                  <c:v>Nov'15</c:v>
                </c:pt>
              </c:strCache>
            </c:strRef>
          </c:cat>
          <c:val>
            <c:numRef>
              <c:f>Vivek!$L$56:$V$56</c:f>
              <c:numCache>
                <c:formatCode>_(* #,##0_);_(* \(#,##0\);_(* "-"??_);_(@_)</c:formatCode>
                <c:ptCount val="4"/>
                <c:pt idx="0">
                  <c:v>153.09358288770059</c:v>
                </c:pt>
                <c:pt idx="1">
                  <c:v>174.20098039215694</c:v>
                </c:pt>
                <c:pt idx="2">
                  <c:v>176.09803921568627</c:v>
                </c:pt>
                <c:pt idx="3">
                  <c:v>174.67843137254906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2022016"/>
        <c:axId val="192023552"/>
      </c:barChart>
      <c:catAx>
        <c:axId val="192022016"/>
        <c:scaling>
          <c:orientation val="minMax"/>
        </c:scaling>
        <c:delete val="0"/>
        <c:axPos val="b"/>
        <c:majorTickMark val="out"/>
        <c:minorTickMark val="none"/>
        <c:tickLblPos val="nextTo"/>
        <c:crossAx val="192023552"/>
        <c:crosses val="autoZero"/>
        <c:auto val="1"/>
        <c:lblAlgn val="ctr"/>
        <c:lblOffset val="100"/>
        <c:noMultiLvlLbl val="0"/>
      </c:catAx>
      <c:valAx>
        <c:axId val="192023552"/>
        <c:scaling>
          <c:orientation val="minMax"/>
          <c:max val="220"/>
          <c:min val="0"/>
        </c:scaling>
        <c:delete val="1"/>
        <c:axPos val="l"/>
        <c:numFmt formatCode="_(* #,##0_);_(* \(#,##0\);_(* &quot;-&quot;??_);_(@_)" sourceLinked="1"/>
        <c:majorTickMark val="out"/>
        <c:minorTickMark val="none"/>
        <c:tickLblPos val="nextTo"/>
        <c:crossAx val="192022016"/>
        <c:crosses val="autoZero"/>
        <c:crossBetween val="between"/>
      </c:valAx>
      <c:spPr>
        <a:noFill/>
      </c:spPr>
    </c:plotArea>
    <c:legend>
      <c:legendPos val="b"/>
      <c:legendEntry>
        <c:idx val="5"/>
        <c:delete val="1"/>
      </c:legendEntry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/>
            </a:pPr>
            <a:r>
              <a:rPr lang="en-US" sz="1200" dirty="0"/>
              <a:t>FTEs trend vs Forecast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11412037037037037"/>
          <c:w val="0.93888888888888888"/>
          <c:h val="0.690812190142898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Vivek!$K$45</c:f>
              <c:strCache>
                <c:ptCount val="1"/>
                <c:pt idx="0">
                  <c:v>Actual</c:v>
                </c:pt>
              </c:strCache>
            </c:strRef>
          </c:tx>
          <c:invertIfNegative val="0"/>
          <c:dLbls>
            <c:dLbl>
              <c:idx val="1"/>
              <c:layout>
                <c:manualLayout>
                  <c:x val="-1.3888888888888888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1.9444444444444445E-2"/>
                  <c:y val="-9.259259259259258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Vivek!$L$44:$V$44</c:f>
              <c:strCache>
                <c:ptCount val="4"/>
                <c:pt idx="0">
                  <c:v>Mar'15</c:v>
                </c:pt>
                <c:pt idx="1">
                  <c:v>Jun'15</c:v>
                </c:pt>
                <c:pt idx="2">
                  <c:v>Sep'15</c:v>
                </c:pt>
                <c:pt idx="3">
                  <c:v>Nov'15</c:v>
                </c:pt>
              </c:strCache>
            </c:strRef>
          </c:cat>
          <c:val>
            <c:numRef>
              <c:f>Vivek!$L$45:$V$45</c:f>
              <c:numCache>
                <c:formatCode>_(* #,##0_);_(* \(#,##0\);_(* "-"??_);_(@_)</c:formatCode>
                <c:ptCount val="4"/>
                <c:pt idx="0">
                  <c:v>153.09358288770053</c:v>
                </c:pt>
                <c:pt idx="1">
                  <c:v>174.20098039215685</c:v>
                </c:pt>
                <c:pt idx="2">
                  <c:v>176.09803921568624</c:v>
                </c:pt>
                <c:pt idx="3">
                  <c:v>174.67843137254908</c:v>
                </c:pt>
              </c:numCache>
            </c:numRef>
          </c:val>
        </c:ser>
        <c:ser>
          <c:idx val="1"/>
          <c:order val="1"/>
          <c:tx>
            <c:strRef>
              <c:f>Vivek!$K$46</c:f>
              <c:strCache>
                <c:ptCount val="1"/>
                <c:pt idx="0">
                  <c:v>Forecast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1.3888888888888888E-2"/>
                  <c:y val="4.2437781360066642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1.111111111111111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8.333333333333333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1.111111111111111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Vivek!$L$44:$V$44</c:f>
              <c:strCache>
                <c:ptCount val="4"/>
                <c:pt idx="0">
                  <c:v>Mar'15</c:v>
                </c:pt>
                <c:pt idx="1">
                  <c:v>Jun'15</c:v>
                </c:pt>
                <c:pt idx="2">
                  <c:v>Sep'15</c:v>
                </c:pt>
                <c:pt idx="3">
                  <c:v>Nov'15</c:v>
                </c:pt>
              </c:strCache>
            </c:strRef>
          </c:cat>
          <c:val>
            <c:numRef>
              <c:f>Vivek!$L$46:$V$46</c:f>
              <c:numCache>
                <c:formatCode>_(* #,##0_);_(* \(#,##0\);_(* "-"??_);_(@_)</c:formatCode>
                <c:ptCount val="4"/>
                <c:pt idx="0">
                  <c:v>154.23516659476897</c:v>
                </c:pt>
                <c:pt idx="1">
                  <c:v>176.08130858111156</c:v>
                </c:pt>
                <c:pt idx="2">
                  <c:v>173.84614450025992</c:v>
                </c:pt>
                <c:pt idx="3">
                  <c:v>173.81393348100264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070784"/>
        <c:axId val="192072320"/>
      </c:barChart>
      <c:catAx>
        <c:axId val="192070784"/>
        <c:scaling>
          <c:orientation val="minMax"/>
        </c:scaling>
        <c:delete val="0"/>
        <c:axPos val="b"/>
        <c:majorTickMark val="out"/>
        <c:minorTickMark val="none"/>
        <c:tickLblPos val="nextTo"/>
        <c:crossAx val="192072320"/>
        <c:crosses val="autoZero"/>
        <c:auto val="1"/>
        <c:lblAlgn val="ctr"/>
        <c:lblOffset val="100"/>
        <c:noMultiLvlLbl val="0"/>
      </c:catAx>
      <c:valAx>
        <c:axId val="192072320"/>
        <c:scaling>
          <c:orientation val="minMax"/>
        </c:scaling>
        <c:delete val="1"/>
        <c:axPos val="l"/>
        <c:numFmt formatCode="_(* #,##0_);_(* \(#,##0\);_(* &quot;-&quot;??_);_(@_)" sourceLinked="1"/>
        <c:majorTickMark val="out"/>
        <c:minorTickMark val="none"/>
        <c:tickLblPos val="nextTo"/>
        <c:crossAx val="19207078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6008180227471565"/>
          <c:y val="0.90702354913969085"/>
          <c:w val="0.26883562488142082"/>
          <c:h val="8.3717191601049873E-2"/>
        </c:manualLayout>
      </c:layout>
      <c:overlay val="0"/>
    </c:legend>
    <c:plotVisOnly val="1"/>
    <c:dispBlanksAs val="gap"/>
    <c:showDLblsOverMax val="0"/>
  </c:chart>
  <c:spPr>
    <a:ln>
      <a:solidFill>
        <a:srgbClr val="FFFFFF">
          <a:lumMod val="50000"/>
        </a:srgbClr>
      </a:solidFill>
    </a:ln>
  </c:sp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/>
            </a:pPr>
            <a:r>
              <a:rPr lang="en-US" sz="1200" dirty="0"/>
              <a:t>Labour Cost $/hr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19432888597258677"/>
          <c:w val="0.93888888888888888"/>
          <c:h val="0.57261738116068828"/>
        </c:manualLayout>
      </c:layout>
      <c:lineChart>
        <c:grouping val="standard"/>
        <c:varyColors val="0"/>
        <c:ser>
          <c:idx val="0"/>
          <c:order val="0"/>
          <c:tx>
            <c:strRef>
              <c:f>Vivek!$J$39</c:f>
              <c:strCache>
                <c:ptCount val="1"/>
                <c:pt idx="0">
                  <c:v>Labour $CPH</c:v>
                </c:pt>
              </c:strCache>
            </c:strRef>
          </c:tx>
          <c:marker>
            <c:symbol val="square"/>
            <c:size val="5"/>
            <c:spPr>
              <a:solidFill>
                <a:schemeClr val="accent1"/>
              </a:solidFill>
            </c:spPr>
          </c:marker>
          <c:dLbls>
            <c:dLbl>
              <c:idx val="2"/>
              <c:layout>
                <c:manualLayout>
                  <c:x val="-0.10088055485291651"/>
                  <c:y val="5.686840568222587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8.2181684117473675E-2"/>
                  <c:y val="9.13428803197349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6.3009454961141867E-2"/>
                  <c:y val="7.143839881309510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4.8828624645682696E-2"/>
                  <c:y val="4.11920384951880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3.3616616059076128E-2"/>
                  <c:y val="5.50809273840769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4.6112156345370497E-2"/>
                  <c:y val="5.508092738407698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Vivek!$K$38:$V$38</c:f>
              <c:strCache>
                <c:ptCount val="5"/>
                <c:pt idx="0">
                  <c:v>Dec'14 Restated</c:v>
                </c:pt>
                <c:pt idx="1">
                  <c:v>Mar'15</c:v>
                </c:pt>
                <c:pt idx="2">
                  <c:v>Jun'15</c:v>
                </c:pt>
                <c:pt idx="3">
                  <c:v>Sep'15</c:v>
                </c:pt>
                <c:pt idx="4">
                  <c:v>Nov'15</c:v>
                </c:pt>
              </c:strCache>
            </c:strRef>
          </c:cat>
          <c:val>
            <c:numRef>
              <c:f>Vivek!$K$39:$V$39</c:f>
              <c:numCache>
                <c:formatCode>"$"#,##0.00</c:formatCode>
                <c:ptCount val="5"/>
                <c:pt idx="0">
                  <c:v>9.0630511087398471</c:v>
                </c:pt>
                <c:pt idx="1">
                  <c:v>9.1977984131220634</c:v>
                </c:pt>
                <c:pt idx="2">
                  <c:v>8.6322104085986471</c:v>
                </c:pt>
                <c:pt idx="3">
                  <c:v>8.3235313768327099</c:v>
                </c:pt>
                <c:pt idx="4">
                  <c:v>8.1966761064981046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Vivek!$J$40</c:f>
              <c:strCache>
                <c:ptCount val="1"/>
                <c:pt idx="0">
                  <c:v>MoM Target</c:v>
                </c:pt>
              </c:strCache>
            </c:strRef>
          </c:tx>
          <c:marker>
            <c:symbol val="square"/>
            <c:size val="5"/>
          </c:marker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layout>
                <c:manualLayout>
                  <c:x val="-6.6089292003536096E-2"/>
                  <c:y val="-7.1438398813095161E-2"/>
                </c:manualLayout>
              </c:layout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3.236979589510199E-4"/>
                  <c:y val="-5.3424904294445463E-2"/>
                </c:manualLayout>
              </c:layout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6.6089292003536096E-2"/>
                  <c:y val="-8.3447395158861529E-2"/>
                </c:manualLayout>
              </c:layout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Vivek!$K$38:$V$38</c:f>
              <c:strCache>
                <c:ptCount val="5"/>
                <c:pt idx="0">
                  <c:v>Dec'14 Restated</c:v>
                </c:pt>
                <c:pt idx="1">
                  <c:v>Mar'15</c:v>
                </c:pt>
                <c:pt idx="2">
                  <c:v>Jun'15</c:v>
                </c:pt>
                <c:pt idx="3">
                  <c:v>Sep'15</c:v>
                </c:pt>
                <c:pt idx="4">
                  <c:v>Nov'15</c:v>
                </c:pt>
              </c:strCache>
            </c:strRef>
          </c:cat>
          <c:val>
            <c:numRef>
              <c:f>Vivek!$K$40:$V$40</c:f>
              <c:numCache>
                <c:formatCode>"$"#,##0.00</c:formatCode>
                <c:ptCount val="5"/>
                <c:pt idx="0">
                  <c:v>9.0630511087398471</c:v>
                </c:pt>
                <c:pt idx="1">
                  <c:v>9.1977984131220634</c:v>
                </c:pt>
                <c:pt idx="2">
                  <c:v>8.7942757506558031</c:v>
                </c:pt>
                <c:pt idx="3">
                  <c:v>8.6634122225615862</c:v>
                </c:pt>
                <c:pt idx="4">
                  <c:v>8.6104808387928387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611840"/>
        <c:axId val="192613376"/>
      </c:lineChart>
      <c:catAx>
        <c:axId val="192611840"/>
        <c:scaling>
          <c:orientation val="minMax"/>
        </c:scaling>
        <c:delete val="0"/>
        <c:axPos val="b"/>
        <c:majorTickMark val="out"/>
        <c:minorTickMark val="none"/>
        <c:tickLblPos val="nextTo"/>
        <c:crossAx val="192613376"/>
        <c:crosses val="autoZero"/>
        <c:auto val="1"/>
        <c:lblAlgn val="ctr"/>
        <c:lblOffset val="100"/>
        <c:noMultiLvlLbl val="0"/>
      </c:catAx>
      <c:valAx>
        <c:axId val="192613376"/>
        <c:scaling>
          <c:orientation val="minMax"/>
        </c:scaling>
        <c:delete val="1"/>
        <c:axPos val="l"/>
        <c:numFmt formatCode="&quot;$&quot;#,##0.00" sourceLinked="1"/>
        <c:majorTickMark val="out"/>
        <c:minorTickMark val="none"/>
        <c:tickLblPos val="nextTo"/>
        <c:crossAx val="192611840"/>
        <c:crosses val="autoZero"/>
        <c:crossBetween val="between"/>
      </c:valAx>
    </c:plotArea>
    <c:legend>
      <c:legendPos val="b"/>
      <c:layout/>
      <c:overlay val="0"/>
    </c:legend>
    <c:plotVisOnly val="1"/>
    <c:dispBlanksAs val="zero"/>
    <c:showDLblsOverMax val="0"/>
  </c:chart>
  <c:spPr>
    <a:ln>
      <a:solidFill>
        <a:srgbClr val="FFFFFF">
          <a:lumMod val="50000"/>
        </a:srgbClr>
      </a:solidFill>
    </a:ln>
  </c:spPr>
  <c:externalData r:id="rId2">
    <c:autoUpdate val="0"/>
  </c:externalData>
  <c:userShapes r:id="rId3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BPM + AE  Certification Status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Certification!$B$1</c:f>
              <c:strCache>
                <c:ptCount val="1"/>
                <c:pt idx="0">
                  <c:v>Actuals</c:v>
                </c:pt>
              </c:strCache>
            </c:strRef>
          </c:tx>
          <c:invertIfNegative val="0"/>
          <c:dLbls>
            <c:dLbl>
              <c:idx val="2"/>
              <c:layout>
                <c:manualLayout>
                  <c:x val="-2.306805074971165E-3"/>
                  <c:y val="2.74914089347079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2.6666666666666668E-2"/>
                  <c:y val="5.73476486711450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2.4888888888888887E-2"/>
                  <c:y val="4.30107365033588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-2.1333333333333333E-2"/>
                  <c:y val="2.86738243355725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layout>
                <c:manualLayout>
                  <c:x val="1.4222082239720166E-2"/>
                  <c:y val="3.34527950581679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Certification!$A$2:$A$13</c:f>
              <c:strCache>
                <c:ptCount val="12"/>
                <c:pt idx="0">
                  <c:v>CSA</c:v>
                </c:pt>
                <c:pt idx="1">
                  <c:v>CSSA</c:v>
                </c:pt>
                <c:pt idx="2">
                  <c:v>AHM</c:v>
                </c:pt>
                <c:pt idx="3">
                  <c:v>LSA</c:v>
                </c:pt>
                <c:pt idx="4">
                  <c:v>CPM</c:v>
                </c:pt>
                <c:pt idx="5">
                  <c:v>CBA</c:v>
                </c:pt>
                <c:pt idx="6">
                  <c:v>CSM</c:v>
                </c:pt>
                <c:pt idx="7">
                  <c:v>PMP</c:v>
                </c:pt>
                <c:pt idx="8">
                  <c:v>CMBB</c:v>
                </c:pt>
                <c:pt idx="9">
                  <c:v>Java</c:v>
                </c:pt>
                <c:pt idx="10">
                  <c:v>Salesforce Developer</c:v>
                </c:pt>
                <c:pt idx="11">
                  <c:v>Salesforce Admin</c:v>
                </c:pt>
              </c:strCache>
            </c:strRef>
          </c:cat>
          <c:val>
            <c:numRef>
              <c:f>Certification!$B$2:$B$13</c:f>
              <c:numCache>
                <c:formatCode>General</c:formatCode>
                <c:ptCount val="12"/>
                <c:pt idx="0">
                  <c:v>76</c:v>
                </c:pt>
                <c:pt idx="1">
                  <c:v>38</c:v>
                </c:pt>
                <c:pt idx="2">
                  <c:v>9</c:v>
                </c:pt>
                <c:pt idx="3">
                  <c:v>1</c:v>
                </c:pt>
                <c:pt idx="4">
                  <c:v>3</c:v>
                </c:pt>
                <c:pt idx="5">
                  <c:v>3</c:v>
                </c:pt>
                <c:pt idx="6">
                  <c:v>2</c:v>
                </c:pt>
                <c:pt idx="7">
                  <c:v>2</c:v>
                </c:pt>
                <c:pt idx="8">
                  <c:v>0</c:v>
                </c:pt>
                <c:pt idx="9">
                  <c:v>19</c:v>
                </c:pt>
                <c:pt idx="10">
                  <c:v>8</c:v>
                </c:pt>
                <c:pt idx="1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4224384"/>
        <c:axId val="204225920"/>
      </c:barChart>
      <c:lineChart>
        <c:grouping val="standard"/>
        <c:varyColors val="0"/>
        <c:ser>
          <c:idx val="1"/>
          <c:order val="1"/>
          <c:tx>
            <c:strRef>
              <c:f>Certification!$C$1</c:f>
              <c:strCache>
                <c:ptCount val="1"/>
                <c:pt idx="0">
                  <c:v>Target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2.9988465974625143E-2"/>
                  <c:y val="5.95647193585337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8325295843209907E-2"/>
                  <c:y val="3.4166553923027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2.5374855824682813E-2"/>
                  <c:y val="-3.20733104238258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1.3160734908136483E-2"/>
                  <c:y val="-0.106961267006738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2.1333333333333333E-2"/>
                  <c:y val="-0.106847249043829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1.7777777777777778E-2"/>
                  <c:y val="-0.116405190489020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-1.6E-2"/>
                  <c:y val="-0.121184161211615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layout>
                <c:manualLayout>
                  <c:x val="-1.7777917760279965E-2"/>
                  <c:y val="-0.116405190489020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1.6E-2"/>
                  <c:y val="-0.10206827832123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1.6E-2"/>
                  <c:y val="-6.69055901163359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0"/>
              <c:layout>
                <c:manualLayout>
                  <c:x val="-3.2000000000000001E-2"/>
                  <c:y val="-4.30107365033588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2"/>
              <c:layout>
                <c:manualLayout>
                  <c:x val="-1.9555555555555555E-2"/>
                  <c:y val="-8.60214730067176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3"/>
              <c:layout>
                <c:manualLayout>
                  <c:x val="-2.4888888888888759E-2"/>
                  <c:y val="-7.16849371358386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Certification!$A$2:$A$13</c:f>
              <c:strCache>
                <c:ptCount val="12"/>
                <c:pt idx="0">
                  <c:v>CSA</c:v>
                </c:pt>
                <c:pt idx="1">
                  <c:v>CSSA</c:v>
                </c:pt>
                <c:pt idx="2">
                  <c:v>AHM</c:v>
                </c:pt>
                <c:pt idx="3">
                  <c:v>LSA</c:v>
                </c:pt>
                <c:pt idx="4">
                  <c:v>CPM</c:v>
                </c:pt>
                <c:pt idx="5">
                  <c:v>CBA</c:v>
                </c:pt>
                <c:pt idx="6">
                  <c:v>CSM</c:v>
                </c:pt>
                <c:pt idx="7">
                  <c:v>PMP</c:v>
                </c:pt>
                <c:pt idx="8">
                  <c:v>CMBB</c:v>
                </c:pt>
                <c:pt idx="9">
                  <c:v>Java</c:v>
                </c:pt>
                <c:pt idx="10">
                  <c:v>Salesforce Developer</c:v>
                </c:pt>
                <c:pt idx="11">
                  <c:v>Salesforce Admin</c:v>
                </c:pt>
              </c:strCache>
            </c:strRef>
          </c:cat>
          <c:val>
            <c:numRef>
              <c:f>Certification!$C$2:$C$13</c:f>
              <c:numCache>
                <c:formatCode>General</c:formatCode>
                <c:ptCount val="12"/>
                <c:pt idx="0">
                  <c:v>75</c:v>
                </c:pt>
                <c:pt idx="1">
                  <c:v>30</c:v>
                </c:pt>
                <c:pt idx="2">
                  <c:v>25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25</c:v>
                </c:pt>
                <c:pt idx="10">
                  <c:v>10</c:v>
                </c:pt>
                <c:pt idx="11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224384"/>
        <c:axId val="204225920"/>
      </c:lineChart>
      <c:catAx>
        <c:axId val="204224384"/>
        <c:scaling>
          <c:orientation val="minMax"/>
        </c:scaling>
        <c:delete val="0"/>
        <c:axPos val="b"/>
        <c:majorTickMark val="out"/>
        <c:minorTickMark val="none"/>
        <c:tickLblPos val="nextTo"/>
        <c:crossAx val="204225920"/>
        <c:crosses val="autoZero"/>
        <c:auto val="1"/>
        <c:lblAlgn val="ctr"/>
        <c:lblOffset val="100"/>
        <c:noMultiLvlLbl val="0"/>
      </c:catAx>
      <c:valAx>
        <c:axId val="2042259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422438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Optum Cloud</a:t>
            </a:r>
            <a:r>
              <a:rPr lang="en-US" baseline="0" dirty="0"/>
              <a:t> Certification Progress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Certification!$B$16</c:f>
              <c:strCache>
                <c:ptCount val="1"/>
                <c:pt idx="0">
                  <c:v>Target</c:v>
                </c:pt>
              </c:strCache>
            </c:strRef>
          </c:tx>
          <c:spPr>
            <a:solidFill>
              <a:schemeClr val="bg1"/>
            </a:solidFill>
            <a:ln>
              <a:solidFill>
                <a:srgbClr val="C00000"/>
              </a:solidFill>
            </a:ln>
          </c:spPr>
          <c:invertIfNegative val="0"/>
          <c:cat>
            <c:strRef>
              <c:f>Certification!$A$17:$A$18</c:f>
              <c:strCache>
                <c:ptCount val="2"/>
                <c:pt idx="0">
                  <c:v>Optum Cloud for Developers </c:v>
                </c:pt>
                <c:pt idx="1">
                  <c:v>Optum Cloud for IT Professionals</c:v>
                </c:pt>
              </c:strCache>
            </c:strRef>
          </c:cat>
          <c:val>
            <c:numRef>
              <c:f>Certification!$B$17:$B$18</c:f>
              <c:numCache>
                <c:formatCode>General</c:formatCode>
                <c:ptCount val="2"/>
                <c:pt idx="0">
                  <c:v>73</c:v>
                </c:pt>
                <c:pt idx="1">
                  <c:v>146</c:v>
                </c:pt>
              </c:numCache>
            </c:numRef>
          </c:val>
        </c:ser>
        <c:ser>
          <c:idx val="1"/>
          <c:order val="1"/>
          <c:tx>
            <c:strRef>
              <c:f>Certification!$C$16</c:f>
              <c:strCache>
                <c:ptCount val="1"/>
                <c:pt idx="0">
                  <c:v>Completed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>
                    <a:solidFill>
                      <a:schemeClr val="bg1">
                        <a:lumMod val="85000"/>
                      </a:schemeClr>
                    </a:solidFill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Certification!$A$17:$A$18</c:f>
              <c:strCache>
                <c:ptCount val="2"/>
                <c:pt idx="0">
                  <c:v>Optum Cloud for Developers </c:v>
                </c:pt>
                <c:pt idx="1">
                  <c:v>Optum Cloud for IT Professionals</c:v>
                </c:pt>
              </c:strCache>
            </c:strRef>
          </c:cat>
          <c:val>
            <c:numRef>
              <c:f>Certification!$C$17:$C$18</c:f>
              <c:numCache>
                <c:formatCode>General</c:formatCode>
                <c:ptCount val="2"/>
                <c:pt idx="0">
                  <c:v>69</c:v>
                </c:pt>
                <c:pt idx="1">
                  <c:v>118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739136"/>
        <c:axId val="242208768"/>
      </c:barChart>
      <c:catAx>
        <c:axId val="207739136"/>
        <c:scaling>
          <c:orientation val="minMax"/>
        </c:scaling>
        <c:delete val="0"/>
        <c:axPos val="b"/>
        <c:majorTickMark val="out"/>
        <c:minorTickMark val="none"/>
        <c:tickLblPos val="nextTo"/>
        <c:crossAx val="242208768"/>
        <c:crosses val="autoZero"/>
        <c:auto val="1"/>
        <c:lblAlgn val="ctr"/>
        <c:lblOffset val="100"/>
        <c:noMultiLvlLbl val="0"/>
      </c:catAx>
      <c:valAx>
        <c:axId val="24220876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0773913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Distribution</a:t>
            </a:r>
            <a:r>
              <a:rPr lang="en-US" baseline="0" dirty="0"/>
              <a:t> by Award Type</a:t>
            </a:r>
            <a:endParaRPr lang="en-US" dirty="0"/>
          </a:p>
        </c:rich>
      </c:tx>
      <c:layout>
        <c:manualLayout>
          <c:xMode val="edge"/>
          <c:yMode val="edge"/>
          <c:x val="0.24917366579177602"/>
          <c:y val="2.7777777777777776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RnR!$B$1</c:f>
              <c:strCache>
                <c:ptCount val="1"/>
                <c:pt idx="0">
                  <c:v>Count</c:v>
                </c:pt>
              </c:strCache>
            </c:strRef>
          </c:tx>
          <c:invertIfNegative val="0"/>
          <c:cat>
            <c:strRef>
              <c:f>RnR!$A$2:$A$5</c:f>
              <c:strCache>
                <c:ptCount val="4"/>
                <c:pt idx="0">
                  <c:v>Star</c:v>
                </c:pt>
                <c:pt idx="1">
                  <c:v>Sustaining</c:v>
                </c:pt>
                <c:pt idx="2">
                  <c:v>Live</c:v>
                </c:pt>
                <c:pt idx="3">
                  <c:v>Team Excellence</c:v>
                </c:pt>
              </c:strCache>
            </c:strRef>
          </c:cat>
          <c:val>
            <c:numRef>
              <c:f>RnR!$B$2:$B$5</c:f>
              <c:numCache>
                <c:formatCode>General</c:formatCode>
                <c:ptCount val="4"/>
                <c:pt idx="0">
                  <c:v>27</c:v>
                </c:pt>
                <c:pt idx="1">
                  <c:v>9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472320"/>
        <c:axId val="38744448"/>
      </c:barChart>
      <c:catAx>
        <c:axId val="38472320"/>
        <c:scaling>
          <c:orientation val="minMax"/>
        </c:scaling>
        <c:delete val="0"/>
        <c:axPos val="b"/>
        <c:majorTickMark val="out"/>
        <c:minorTickMark val="none"/>
        <c:tickLblPos val="nextTo"/>
        <c:crossAx val="38744448"/>
        <c:crosses val="autoZero"/>
        <c:auto val="1"/>
        <c:lblAlgn val="ctr"/>
        <c:lblOffset val="100"/>
        <c:noMultiLvlLbl val="0"/>
      </c:catAx>
      <c:valAx>
        <c:axId val="387444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84723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spPr>
    <a:ln>
      <a:solidFill>
        <a:schemeClr val="accent1"/>
      </a:solidFill>
    </a:ln>
  </c:sp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RnR!$B$12</c:f>
              <c:strCache>
                <c:ptCount val="1"/>
                <c:pt idx="0">
                  <c:v>%Penetration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RnR!$A$13:$A$16</c:f>
              <c:strCache>
                <c:ptCount val="4"/>
                <c:pt idx="0">
                  <c:v>Star</c:v>
                </c:pt>
                <c:pt idx="1">
                  <c:v>Sustaining</c:v>
                </c:pt>
                <c:pt idx="2">
                  <c:v>Live</c:v>
                </c:pt>
                <c:pt idx="3">
                  <c:v>Team Excellence</c:v>
                </c:pt>
              </c:strCache>
            </c:strRef>
          </c:cat>
          <c:val>
            <c:numRef>
              <c:f>RnR!$B$13:$B$16</c:f>
              <c:numCache>
                <c:formatCode>General</c:formatCode>
                <c:ptCount val="4"/>
                <c:pt idx="0">
                  <c:v>16</c:v>
                </c:pt>
                <c:pt idx="1">
                  <c:v>5.2</c:v>
                </c:pt>
                <c:pt idx="2">
                  <c:v>1.7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823424"/>
        <c:axId val="38825344"/>
      </c:barChart>
      <c:catAx>
        <c:axId val="38823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38825344"/>
        <c:crosses val="autoZero"/>
        <c:auto val="1"/>
        <c:lblAlgn val="ctr"/>
        <c:lblOffset val="100"/>
        <c:noMultiLvlLbl val="0"/>
      </c:catAx>
      <c:valAx>
        <c:axId val="388253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88234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Q-o-Q Growth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Growth!$B$20</c:f>
              <c:strCache>
                <c:ptCount val="1"/>
                <c:pt idx="0">
                  <c:v>Actual</c:v>
                </c:pt>
              </c:strCache>
            </c:strRef>
          </c:tx>
          <c:spPr>
            <a:ln>
              <a:solidFill>
                <a:sysClr val="windowText" lastClr="000000"/>
              </a:solidFill>
            </a:ln>
          </c:spPr>
          <c:invertIfNegative val="0"/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  <a:prstDash val="sysDot"/>
              </a:ln>
            </c:spPr>
          </c:dPt>
          <c:dPt>
            <c:idx val="5"/>
            <c:invertIfNegative val="0"/>
            <c:bubble3D val="0"/>
            <c:spPr>
              <a:solidFill>
                <a:schemeClr val="bg1"/>
              </a:solidFill>
              <a:ln>
                <a:solidFill>
                  <a:sysClr val="windowText" lastClr="000000"/>
                </a:solidFill>
              </a:ln>
            </c:spPr>
          </c:dPt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trendline>
            <c:trendlineType val="linear"/>
            <c:dispRSqr val="0"/>
            <c:dispEq val="0"/>
          </c:trendline>
          <c:cat>
            <c:strRef>
              <c:f>Growth!$A$21:$A$26</c:f>
              <c:strCache>
                <c:ptCount val="6"/>
                <c:pt idx="0">
                  <c:v>Q42014</c:v>
                </c:pt>
                <c:pt idx="1">
                  <c:v>Q1 2015</c:v>
                </c:pt>
                <c:pt idx="2">
                  <c:v>Q2 2015</c:v>
                </c:pt>
                <c:pt idx="3">
                  <c:v>Q3 2015</c:v>
                </c:pt>
                <c:pt idx="4">
                  <c:v>Q4 2015</c:v>
                </c:pt>
                <c:pt idx="5">
                  <c:v>Q1 2016</c:v>
                </c:pt>
              </c:strCache>
            </c:strRef>
          </c:cat>
          <c:val>
            <c:numRef>
              <c:f>Growth!$B$21:$B$26</c:f>
              <c:numCache>
                <c:formatCode>General</c:formatCode>
                <c:ptCount val="6"/>
                <c:pt idx="0">
                  <c:v>150</c:v>
                </c:pt>
                <c:pt idx="1">
                  <c:v>172</c:v>
                </c:pt>
                <c:pt idx="2">
                  <c:v>180</c:v>
                </c:pt>
                <c:pt idx="3">
                  <c:v>176</c:v>
                </c:pt>
                <c:pt idx="4">
                  <c:v>186</c:v>
                </c:pt>
                <c:pt idx="5">
                  <c:v>219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4231808"/>
        <c:axId val="170201472"/>
      </c:barChart>
      <c:catAx>
        <c:axId val="164231808"/>
        <c:scaling>
          <c:orientation val="minMax"/>
        </c:scaling>
        <c:delete val="0"/>
        <c:axPos val="b"/>
        <c:majorTickMark val="out"/>
        <c:minorTickMark val="none"/>
        <c:tickLblPos val="nextTo"/>
        <c:crossAx val="170201472"/>
        <c:crosses val="autoZero"/>
        <c:auto val="1"/>
        <c:lblAlgn val="ctr"/>
        <c:lblOffset val="100"/>
        <c:noMultiLvlLbl val="0"/>
      </c:catAx>
      <c:valAx>
        <c:axId val="1702014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642318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[Pega Practice Data Analysis Dec-15_v1.xlsx]Attrition Calculation!PivotTable1</c:name>
    <c:fmtId val="-1"/>
  </c:pivotSource>
  <c:chart>
    <c:title>
      <c:tx>
        <c:rich>
          <a:bodyPr/>
          <a:lstStyle/>
          <a:p>
            <a:pPr>
              <a:defRPr/>
            </a:pPr>
            <a:r>
              <a:rPr lang="en-US" sz="1400" dirty="0" smtClean="0"/>
              <a:t>2015 Attrition – Tenure wise</a:t>
            </a:r>
            <a:endParaRPr lang="en-US" sz="1400" dirty="0"/>
          </a:p>
        </c:rich>
      </c:tx>
      <c:layout/>
      <c:overlay val="0"/>
    </c:title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3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4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'Attrition Calculation'!$B$55:$B$56</c:f>
              <c:strCache>
                <c:ptCount val="1"/>
                <c:pt idx="0">
                  <c:v>KARUNAKARAN,VIVEK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'Attrition Calculation'!$A$57:$A$62</c:f>
              <c:strCache>
                <c:ptCount val="5"/>
                <c:pt idx="0">
                  <c:v>&lt; 6 Months</c:v>
                </c:pt>
                <c:pt idx="1">
                  <c:v>1 Year to &lt; 2 Years</c:v>
                </c:pt>
                <c:pt idx="2">
                  <c:v>2 Years to &lt; 5 Years</c:v>
                </c:pt>
                <c:pt idx="3">
                  <c:v>5 Years and Over</c:v>
                </c:pt>
                <c:pt idx="4">
                  <c:v>6 Months to &lt; 1 Year</c:v>
                </c:pt>
              </c:strCache>
            </c:strRef>
          </c:cat>
          <c:val>
            <c:numRef>
              <c:f>'Attrition Calculation'!$B$57:$B$62</c:f>
              <c:numCache>
                <c:formatCode>General</c:formatCode>
                <c:ptCount val="5"/>
                <c:pt idx="0">
                  <c:v>7</c:v>
                </c:pt>
                <c:pt idx="1">
                  <c:v>9</c:v>
                </c:pt>
                <c:pt idx="2">
                  <c:v>23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1267072"/>
        <c:axId val="201268608"/>
      </c:barChart>
      <c:catAx>
        <c:axId val="201267072"/>
        <c:scaling>
          <c:orientation val="minMax"/>
        </c:scaling>
        <c:delete val="0"/>
        <c:axPos val="b"/>
        <c:majorTickMark val="out"/>
        <c:minorTickMark val="none"/>
        <c:tickLblPos val="nextTo"/>
        <c:crossAx val="201268608"/>
        <c:crosses val="autoZero"/>
        <c:auto val="1"/>
        <c:lblAlgn val="ctr"/>
        <c:lblOffset val="100"/>
        <c:noMultiLvlLbl val="0"/>
      </c:catAx>
      <c:valAx>
        <c:axId val="2012686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126707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12</a:t>
            </a:r>
            <a:r>
              <a:rPr lang="en-US" baseline="0" dirty="0"/>
              <a:t> Month Rolling Attrition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2"/>
          <c:order val="1"/>
          <c:tx>
            <c:strRef>
              <c:f>'Attrition Calculation'!$B$8</c:f>
              <c:strCache>
                <c:ptCount val="1"/>
                <c:pt idx="0">
                  <c:v>OGS - TS</c:v>
                </c:pt>
              </c:strCache>
            </c:strRef>
          </c:tx>
          <c:invertIfNegative val="0"/>
          <c:dLbls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'Attrition Calculation'!$L$8:$W$8</c:f>
              <c:numCache>
                <c:formatCode>0%</c:formatCode>
                <c:ptCount val="12"/>
                <c:pt idx="0">
                  <c:v>0.16370000000000001</c:v>
                </c:pt>
                <c:pt idx="1">
                  <c:v>0.16400000000000001</c:v>
                </c:pt>
                <c:pt idx="2">
                  <c:v>0.1663</c:v>
                </c:pt>
                <c:pt idx="3">
                  <c:v>0.1673</c:v>
                </c:pt>
                <c:pt idx="4">
                  <c:v>0.17</c:v>
                </c:pt>
                <c:pt idx="5">
                  <c:v>0.1719</c:v>
                </c:pt>
                <c:pt idx="6">
                  <c:v>0.17680000000000001</c:v>
                </c:pt>
                <c:pt idx="7">
                  <c:v>0.1757</c:v>
                </c:pt>
                <c:pt idx="8">
                  <c:v>0.17510000000000001</c:v>
                </c:pt>
                <c:pt idx="9">
                  <c:v>0.1729</c:v>
                </c:pt>
                <c:pt idx="10">
                  <c:v>0.16889999999999999</c:v>
                </c:pt>
                <c:pt idx="11">
                  <c:v>0.16819999999999999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1393280"/>
        <c:axId val="201394816"/>
      </c:barChart>
      <c:lineChart>
        <c:grouping val="standard"/>
        <c:varyColors val="0"/>
        <c:ser>
          <c:idx val="1"/>
          <c:order val="0"/>
          <c:tx>
            <c:strRef>
              <c:f>'Attrition Calculation'!$B$9</c:f>
              <c:strCache>
                <c:ptCount val="1"/>
                <c:pt idx="0">
                  <c:v>BPM</c:v>
                </c:pt>
              </c:strCache>
            </c:strRef>
          </c:tx>
          <c:marker>
            <c:symbol val="none"/>
          </c:marker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'Attrition Calculation'!$L$1:$Y$1</c:f>
              <c:numCache>
                <c:formatCode>mmm\-yy</c:formatCode>
                <c:ptCount val="14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</c:numCache>
            </c:numRef>
          </c:cat>
          <c:val>
            <c:numRef>
              <c:f>'Attrition Calculation'!$L$9:$Y$9</c:f>
              <c:numCache>
                <c:formatCode>0%</c:formatCode>
                <c:ptCount val="14"/>
                <c:pt idx="0">
                  <c:v>0.1490066225165563</c:v>
                </c:pt>
                <c:pt idx="1">
                  <c:v>0.1535635562086701</c:v>
                </c:pt>
                <c:pt idx="2">
                  <c:v>0.15779092702169625</c:v>
                </c:pt>
                <c:pt idx="3">
                  <c:v>0.14540816326530615</c:v>
                </c:pt>
                <c:pt idx="4">
                  <c:v>0.17026526835286859</c:v>
                </c:pt>
                <c:pt idx="5">
                  <c:v>0.1862686567164179</c:v>
                </c:pt>
                <c:pt idx="6">
                  <c:v>0.2</c:v>
                </c:pt>
                <c:pt idx="7">
                  <c:v>0.17285318559556787</c:v>
                </c:pt>
                <c:pt idx="8">
                  <c:v>0.16648879402347919</c:v>
                </c:pt>
                <c:pt idx="9">
                  <c:v>0.16640986132511557</c:v>
                </c:pt>
                <c:pt idx="10">
                  <c:v>0.18797372410308238</c:v>
                </c:pt>
                <c:pt idx="11">
                  <c:v>0.19902439024390242</c:v>
                </c:pt>
                <c:pt idx="12">
                  <c:v>0.17841726618705037</c:v>
                </c:pt>
                <c:pt idx="13">
                  <c:v>0.18633540372670807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1393280"/>
        <c:axId val="201394816"/>
      </c:lineChart>
      <c:catAx>
        <c:axId val="201393280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crossAx val="201394816"/>
        <c:crosses val="autoZero"/>
        <c:auto val="1"/>
        <c:lblAlgn val="ctr"/>
        <c:lblOffset val="100"/>
        <c:noMultiLvlLbl val="1"/>
      </c:catAx>
      <c:valAx>
        <c:axId val="20139481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20139328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Annualized</a:t>
            </a:r>
            <a:r>
              <a:rPr lang="en-US" baseline="0" dirty="0"/>
              <a:t> Attrition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1"/>
          <c:tx>
            <c:strRef>
              <c:f>'Attrition Calculation'!$B$6</c:f>
              <c:strCache>
                <c:ptCount val="1"/>
                <c:pt idx="0">
                  <c:v>OGS - TS</c:v>
                </c:pt>
              </c:strCache>
            </c:strRef>
          </c:tx>
          <c:invertIfNegative val="0"/>
          <c:dLbls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'Attrition Calculation'!$L$1:$W$1</c:f>
              <c:numCache>
                <c:formatCode>mmm\-yy</c:formatCode>
                <c:ptCount val="12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</c:numCache>
            </c:numRef>
          </c:cat>
          <c:val>
            <c:numRef>
              <c:f>'Attrition Calculation'!$L$6:$W$6</c:f>
              <c:numCache>
                <c:formatCode>0%</c:formatCode>
                <c:ptCount val="12"/>
                <c:pt idx="0">
                  <c:v>0.108</c:v>
                </c:pt>
                <c:pt idx="1">
                  <c:v>0.11849999999999999</c:v>
                </c:pt>
                <c:pt idx="2">
                  <c:v>0.12820000000000001</c:v>
                </c:pt>
                <c:pt idx="3">
                  <c:v>0.14119999999999999</c:v>
                </c:pt>
                <c:pt idx="4">
                  <c:v>0.1452</c:v>
                </c:pt>
                <c:pt idx="5">
                  <c:v>0.15090000000000001</c:v>
                </c:pt>
                <c:pt idx="6">
                  <c:v>0.15210000000000001</c:v>
                </c:pt>
                <c:pt idx="7">
                  <c:v>0.1547</c:v>
                </c:pt>
                <c:pt idx="8">
                  <c:v>0.15479999999999999</c:v>
                </c:pt>
                <c:pt idx="9">
                  <c:v>0.1661</c:v>
                </c:pt>
                <c:pt idx="10">
                  <c:v>0.127</c:v>
                </c:pt>
                <c:pt idx="11">
                  <c:v>0.12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0484352"/>
        <c:axId val="200485888"/>
      </c:barChart>
      <c:lineChart>
        <c:grouping val="standard"/>
        <c:varyColors val="0"/>
        <c:ser>
          <c:idx val="5"/>
          <c:order val="0"/>
          <c:tx>
            <c:strRef>
              <c:f>'Attrition Calculation'!$B$7</c:f>
              <c:strCache>
                <c:ptCount val="1"/>
                <c:pt idx="0">
                  <c:v>BPM</c:v>
                </c:pt>
              </c:strCache>
            </c:strRef>
          </c:tx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'Attrition Calculation'!$L$1:$W$1</c:f>
              <c:numCache>
                <c:formatCode>mmm\-yy</c:formatCode>
                <c:ptCount val="12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</c:numCache>
            </c:numRef>
          </c:cat>
          <c:val>
            <c:numRef>
              <c:f>'Attrition Calculation'!$L$7:$W$7</c:f>
              <c:numCache>
                <c:formatCode>0%</c:formatCode>
                <c:ptCount val="12"/>
                <c:pt idx="0">
                  <c:v>0.23684210526315788</c:v>
                </c:pt>
                <c:pt idx="1">
                  <c:v>0.15737704918032788</c:v>
                </c:pt>
                <c:pt idx="2">
                  <c:v>0.12903225806451613</c:v>
                </c:pt>
                <c:pt idx="3">
                  <c:v>9.569377990430622E-2</c:v>
                </c:pt>
                <c:pt idx="4">
                  <c:v>0.14943960149439603</c:v>
                </c:pt>
                <c:pt idx="5">
                  <c:v>0.18292682926829268</c:v>
                </c:pt>
                <c:pt idx="6">
                  <c:v>0.20689655172413793</c:v>
                </c:pt>
                <c:pt idx="7">
                  <c:v>0.17964071856287425</c:v>
                </c:pt>
                <c:pt idx="8">
                  <c:v>0.18253968253968253</c:v>
                </c:pt>
                <c:pt idx="9">
                  <c:v>0.1777251184834123</c:v>
                </c:pt>
                <c:pt idx="10">
                  <c:v>0.18669527896995705</c:v>
                </c:pt>
                <c:pt idx="11">
                  <c:v>0.19902439024390242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484352"/>
        <c:axId val="200485888"/>
      </c:lineChart>
      <c:dateAx>
        <c:axId val="20048435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200485888"/>
        <c:crosses val="autoZero"/>
        <c:auto val="1"/>
        <c:lblOffset val="100"/>
        <c:baseTimeUnit val="months"/>
      </c:dateAx>
      <c:valAx>
        <c:axId val="20048588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20048435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EWS Overall </a:t>
            </a:r>
          </a:p>
        </c:rich>
      </c:tx>
      <c:layout>
        <c:manualLayout>
          <c:xMode val="edge"/>
          <c:yMode val="edge"/>
          <c:x val="0.35708333333333336"/>
          <c:y val="2.7777777777777776E-2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'EWS Report'!$B$12</c:f>
              <c:strCache>
                <c:ptCount val="1"/>
                <c:pt idx="0">
                  <c:v>Total Count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</c:spPr>
          </c:dPt>
          <c:dPt>
            <c:idx val="1"/>
            <c:bubble3D val="0"/>
            <c:spPr>
              <a:solidFill>
                <a:srgbClr val="FFFF00"/>
              </a:solidFill>
            </c:spPr>
          </c:dPt>
          <c:dPt>
            <c:idx val="2"/>
            <c:bubble3D val="0"/>
            <c:spPr>
              <a:solidFill>
                <a:srgbClr val="92D050"/>
              </a:solidFill>
            </c:spPr>
          </c:dPt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'EWS Report'!$A$13:$A$15</c:f>
              <c:strCache>
                <c:ptCount val="3"/>
                <c:pt idx="0">
                  <c:v>Red</c:v>
                </c:pt>
                <c:pt idx="1">
                  <c:v>Amber</c:v>
                </c:pt>
                <c:pt idx="2">
                  <c:v>Green</c:v>
                </c:pt>
              </c:strCache>
            </c:strRef>
          </c:cat>
          <c:val>
            <c:numRef>
              <c:f>'EWS Report'!$B$13:$B$15</c:f>
              <c:numCache>
                <c:formatCode>0%</c:formatCode>
                <c:ptCount val="3"/>
                <c:pt idx="0">
                  <c:v>0.15</c:v>
                </c:pt>
                <c:pt idx="1">
                  <c:v>0.13</c:v>
                </c:pt>
                <c:pt idx="2">
                  <c:v>0.72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EWS Top Talent</a:t>
            </a:r>
          </a:p>
        </c:rich>
      </c:tx>
      <c:layout/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'EWS Report'!$B$17</c:f>
              <c:strCache>
                <c:ptCount val="1"/>
                <c:pt idx="0">
                  <c:v>Top Talent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</c:spPr>
          </c:dPt>
          <c:dPt>
            <c:idx val="1"/>
            <c:bubble3D val="0"/>
            <c:spPr>
              <a:solidFill>
                <a:srgbClr val="FFFF00"/>
              </a:solidFill>
            </c:spPr>
          </c:dPt>
          <c:dPt>
            <c:idx val="2"/>
            <c:bubble3D val="0"/>
            <c:spPr>
              <a:solidFill>
                <a:srgbClr val="92D050"/>
              </a:solidFill>
            </c:spPr>
          </c:dPt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'EWS Report'!$A$18:$A$20</c:f>
              <c:strCache>
                <c:ptCount val="3"/>
                <c:pt idx="0">
                  <c:v>Red</c:v>
                </c:pt>
                <c:pt idx="1">
                  <c:v>Amber</c:v>
                </c:pt>
                <c:pt idx="2">
                  <c:v>Green</c:v>
                </c:pt>
              </c:strCache>
            </c:strRef>
          </c:cat>
          <c:val>
            <c:numRef>
              <c:f>'EWS Report'!$B$18:$B$20</c:f>
              <c:numCache>
                <c:formatCode>0%</c:formatCode>
                <c:ptCount val="3"/>
                <c:pt idx="0">
                  <c:v>0.26923076923076922</c:v>
                </c:pt>
                <c:pt idx="1">
                  <c:v>0.26923076923076922</c:v>
                </c:pt>
                <c:pt idx="2">
                  <c:v>0.46153846153846156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5400">
          <a:noFill/>
        </a:ln>
      </c:spPr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[Pega Tracker - 7-Jan-16.xls]Sheet1!PivotTable1</c:name>
    <c:fmtId val="11"/>
  </c:pivotSource>
  <c:chart>
    <c:autoTitleDeleted val="0"/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5"/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6"/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7"/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8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9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0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1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2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3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4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5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Sheet1!$C$3:$C$4</c:f>
              <c:strCache>
                <c:ptCount val="1"/>
                <c:pt idx="0">
                  <c:v>0-30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Sheet1!$B$5:$B$9</c:f>
              <c:strCache>
                <c:ptCount val="4"/>
                <c:pt idx="0">
                  <c:v>25</c:v>
                </c:pt>
                <c:pt idx="1">
                  <c:v>26</c:v>
                </c:pt>
                <c:pt idx="2">
                  <c:v>27</c:v>
                </c:pt>
                <c:pt idx="3">
                  <c:v>28</c:v>
                </c:pt>
              </c:strCache>
            </c:strRef>
          </c:cat>
          <c:val>
            <c:numRef>
              <c:f>Sheet1!$C$5:$C$9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Sheet1!$D$3:$D$4</c:f>
              <c:strCache>
                <c:ptCount val="1"/>
                <c:pt idx="0">
                  <c:v>30-60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Sheet1!$B$5:$B$9</c:f>
              <c:strCache>
                <c:ptCount val="4"/>
                <c:pt idx="0">
                  <c:v>25</c:v>
                </c:pt>
                <c:pt idx="1">
                  <c:v>26</c:v>
                </c:pt>
                <c:pt idx="2">
                  <c:v>27</c:v>
                </c:pt>
                <c:pt idx="3">
                  <c:v>28</c:v>
                </c:pt>
              </c:strCache>
            </c:strRef>
          </c:cat>
          <c:val>
            <c:numRef>
              <c:f>Sheet1!$D$5:$D$9</c:f>
              <c:numCache>
                <c:formatCode>General</c:formatCode>
                <c:ptCount val="4"/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Sheet1!$E$3:$E$4</c:f>
              <c:strCache>
                <c:ptCount val="1"/>
                <c:pt idx="0">
                  <c:v>60-90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Sheet1!$B$5:$B$9</c:f>
              <c:strCache>
                <c:ptCount val="4"/>
                <c:pt idx="0">
                  <c:v>25</c:v>
                </c:pt>
                <c:pt idx="1">
                  <c:v>26</c:v>
                </c:pt>
                <c:pt idx="2">
                  <c:v>27</c:v>
                </c:pt>
                <c:pt idx="3">
                  <c:v>28</c:v>
                </c:pt>
              </c:strCache>
            </c:strRef>
          </c:cat>
          <c:val>
            <c:numRef>
              <c:f>Sheet1!$E$5:$E$9</c:f>
              <c:numCache>
                <c:formatCode>General</c:formatCode>
                <c:ptCount val="4"/>
                <c:pt idx="2">
                  <c:v>1</c:v>
                </c:pt>
              </c:numCache>
            </c:numRef>
          </c:val>
        </c:ser>
        <c:ser>
          <c:idx val="3"/>
          <c:order val="3"/>
          <c:tx>
            <c:strRef>
              <c:f>Sheet1!$F$3:$F$4</c:f>
              <c:strCache>
                <c:ptCount val="1"/>
                <c:pt idx="0">
                  <c:v>90+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Sheet1!$B$5:$B$9</c:f>
              <c:strCache>
                <c:ptCount val="4"/>
                <c:pt idx="0">
                  <c:v>25</c:v>
                </c:pt>
                <c:pt idx="1">
                  <c:v>26</c:v>
                </c:pt>
                <c:pt idx="2">
                  <c:v>27</c:v>
                </c:pt>
                <c:pt idx="3">
                  <c:v>28</c:v>
                </c:pt>
              </c:strCache>
            </c:strRef>
          </c:cat>
          <c:val>
            <c:numRef>
              <c:f>Sheet1!$F$5:$F$9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204800"/>
        <c:axId val="192206336"/>
      </c:barChart>
      <c:catAx>
        <c:axId val="192204800"/>
        <c:scaling>
          <c:orientation val="minMax"/>
        </c:scaling>
        <c:delete val="0"/>
        <c:axPos val="b"/>
        <c:majorTickMark val="out"/>
        <c:minorTickMark val="none"/>
        <c:tickLblPos val="nextTo"/>
        <c:crossAx val="192206336"/>
        <c:crosses val="autoZero"/>
        <c:auto val="1"/>
        <c:lblAlgn val="ctr"/>
        <c:lblOffset val="100"/>
        <c:noMultiLvlLbl val="0"/>
      </c:catAx>
      <c:valAx>
        <c:axId val="1922063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220480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[Pega Tracker - 7-Jan-16.xls]Sheet1!PivotTable2</c:name>
    <c:fmtId val="3"/>
  </c:pivotSource>
  <c:chart>
    <c:title>
      <c:layout/>
      <c:overlay val="0"/>
    </c:title>
    <c:autoTitleDeleted val="0"/>
    <c:pivotFmts>
      <c:pivotFmt>
        <c:idx val="0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1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  <c:pivotFmt>
        <c:idx val="2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Sheet1!$C$25:$C$26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Sheet1!$B$27:$B$30</c:f>
              <c:strCache>
                <c:ptCount val="3"/>
                <c:pt idx="0">
                  <c:v>Hired</c:v>
                </c:pt>
                <c:pt idx="1">
                  <c:v>Offer</c:v>
                </c:pt>
                <c:pt idx="2">
                  <c:v>Open </c:v>
                </c:pt>
              </c:strCache>
            </c:strRef>
          </c:cat>
          <c:val>
            <c:numRef>
              <c:f>Sheet1!$C$27:$C$30</c:f>
              <c:numCache>
                <c:formatCode>General</c:formatCode>
                <c:ptCount val="3"/>
                <c:pt idx="0">
                  <c:v>4</c:v>
                </c:pt>
                <c:pt idx="1">
                  <c:v>11</c:v>
                </c:pt>
                <c:pt idx="2">
                  <c:v>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1941248"/>
        <c:axId val="191943040"/>
      </c:barChart>
      <c:catAx>
        <c:axId val="191941248"/>
        <c:scaling>
          <c:orientation val="minMax"/>
        </c:scaling>
        <c:delete val="0"/>
        <c:axPos val="b"/>
        <c:majorTickMark val="out"/>
        <c:minorTickMark val="none"/>
        <c:tickLblPos val="nextTo"/>
        <c:crossAx val="191943040"/>
        <c:crosses val="autoZero"/>
        <c:auto val="1"/>
        <c:lblAlgn val="ctr"/>
        <c:lblOffset val="100"/>
        <c:noMultiLvlLbl val="0"/>
      </c:catAx>
      <c:valAx>
        <c:axId val="1919430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19412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0.73354</cdr:x>
      <cdr:y>0.04022</cdr:y>
    </cdr:from>
    <cdr:to>
      <cdr:x>0.96587</cdr:x>
      <cdr:y>0.25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2962475" y="98072"/>
          <a:ext cx="938288" cy="511528"/>
        </a:xfrm>
        <a:prstGeom xmlns:a="http://schemas.openxmlformats.org/drawingml/2006/main" prst="rect">
          <a:avLst/>
        </a:pr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t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100" dirty="0">
              <a:solidFill>
                <a:schemeClr val="tx1"/>
              </a:solidFill>
            </a:rPr>
            <a:t>Y/ E Target $8.59/hr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ECAFC92-60FB-429B-A65D-E8DD375E3065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FF06040-6CF3-4E48-AEA4-D864DC5067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61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1pPr>
            <a:lvl2pPr marL="757066" indent="-291179"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2pPr>
            <a:lvl3pPr marL="1164717" indent="-232943"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3pPr>
            <a:lvl4pPr marL="1630604" indent="-232943"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4pPr>
            <a:lvl5pPr marL="2096491" indent="-232943"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5pPr>
            <a:lvl6pPr marL="2562377" indent="-232943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6pPr>
            <a:lvl7pPr marL="3028264" indent="-232943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7pPr>
            <a:lvl8pPr marL="3494151" indent="-232943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8pPr>
            <a:lvl9pPr marL="3960038" indent="-232943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9pPr>
          </a:lstStyle>
          <a:p>
            <a:fld id="{590F9F2F-9926-49FE-AF24-1C5929CA7949}" type="slidenum">
              <a:rPr lang="en-US" sz="1200" b="0">
                <a:solidFill>
                  <a:srgbClr val="000000"/>
                </a:solidFill>
              </a:rPr>
              <a:pPr/>
              <a:t>1</a:t>
            </a:fld>
            <a:endParaRPr lang="en-US" sz="1200" b="0" dirty="0">
              <a:solidFill>
                <a:srgbClr val="000000"/>
              </a:solidFill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  <a:ea typeface="Geneva" charset="-128"/>
              <a:cs typeface="Arial Unicode MS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6040-6CF3-4E48-AEA4-D864DC5067C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5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6040-6CF3-4E48-AEA4-D864DC5067C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2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6040-6CF3-4E48-AEA4-D864DC5067C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50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6040-6CF3-4E48-AEA4-D864DC5067C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956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6040-6CF3-4E48-AEA4-D864DC5067C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00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0097B-93E9-468B-AA3F-46B805DD990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29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06040-6CF3-4E48-AEA4-D864DC5067C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0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jpe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E:\Sakthi\United Health Group\UHG_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5" y="349250"/>
            <a:ext cx="223996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8"/>
          <p:cNvSpPr>
            <a:spLocks noChangeArrowheads="1"/>
          </p:cNvSpPr>
          <p:nvPr userDrawn="1"/>
        </p:nvSpPr>
        <p:spPr bwMode="auto">
          <a:xfrm>
            <a:off x="7848600" y="3059113"/>
            <a:ext cx="1295400" cy="381000"/>
          </a:xfrm>
          <a:prstGeom prst="rect">
            <a:avLst/>
          </a:prstGeom>
          <a:solidFill>
            <a:srgbClr val="D19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0F238C"/>
              </a:buClr>
              <a:buFontTx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 userDrawn="1"/>
        </p:nvSpPr>
        <p:spPr bwMode="auto">
          <a:xfrm>
            <a:off x="0" y="3059113"/>
            <a:ext cx="989013" cy="381000"/>
          </a:xfrm>
          <a:prstGeom prst="rect">
            <a:avLst/>
          </a:prstGeom>
          <a:solidFill>
            <a:srgbClr val="0D776E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0F238C"/>
              </a:buClr>
              <a:buFontTx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" name="Rectangle 10"/>
          <p:cNvSpPr>
            <a:spLocks noChangeArrowheads="1"/>
          </p:cNvSpPr>
          <p:nvPr userDrawn="1"/>
        </p:nvSpPr>
        <p:spPr bwMode="auto">
          <a:xfrm>
            <a:off x="1028700" y="3059113"/>
            <a:ext cx="6777038" cy="381000"/>
          </a:xfrm>
          <a:prstGeom prst="rect">
            <a:avLst/>
          </a:prstGeom>
          <a:solidFill>
            <a:srgbClr val="D45D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0F238C"/>
              </a:buClr>
              <a:buFontTx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8" name="Picture 10" descr="GSD_logo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5863" y="80963"/>
            <a:ext cx="1566862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E:\Sakthi\United Health Group\bought images\dreamstime_s_13573955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436938"/>
            <a:ext cx="9144000" cy="342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4888" y="1933027"/>
            <a:ext cx="7680325" cy="342900"/>
          </a:xfrm>
        </p:spPr>
        <p:txBody>
          <a:bodyPr/>
          <a:lstStyle>
            <a:lvl1pPr>
              <a:spcAft>
                <a:spcPct val="20000"/>
              </a:spcAft>
              <a:defRPr sz="2000" b="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4888" y="2336252"/>
            <a:ext cx="7680325" cy="547688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2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66055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7DA77-A8C0-4B35-9FBB-D69AF38599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284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5883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5883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01FBA-73F6-4CF7-9081-15970DCA824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144093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E:\Sakthi\United Health Group\UHG_Logo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1173" y="349141"/>
            <a:ext cx="2239962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7848600" y="3059113"/>
            <a:ext cx="1295400" cy="381000"/>
          </a:xfrm>
          <a:prstGeom prst="rect">
            <a:avLst/>
          </a:prstGeom>
          <a:solidFill>
            <a:srgbClr val="D190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0" y="3059113"/>
            <a:ext cx="989013" cy="381000"/>
          </a:xfrm>
          <a:prstGeom prst="rect">
            <a:avLst/>
          </a:prstGeom>
          <a:solidFill>
            <a:srgbClr val="0D776E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10" name="Rectangle 10"/>
          <p:cNvSpPr>
            <a:spLocks noChangeArrowheads="1"/>
          </p:cNvSpPr>
          <p:nvPr userDrawn="1"/>
        </p:nvSpPr>
        <p:spPr bwMode="auto">
          <a:xfrm>
            <a:off x="1028700" y="3059113"/>
            <a:ext cx="6777038" cy="381000"/>
          </a:xfrm>
          <a:prstGeom prst="rect">
            <a:avLst/>
          </a:prstGeom>
          <a:solidFill>
            <a:srgbClr val="D45D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4888" y="1933027"/>
            <a:ext cx="7680325" cy="342900"/>
          </a:xfrm>
        </p:spPr>
        <p:txBody>
          <a:bodyPr/>
          <a:lstStyle>
            <a:lvl1pPr>
              <a:spcAft>
                <a:spcPct val="20000"/>
              </a:spcAft>
              <a:defRPr sz="2000" b="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4888" y="2336252"/>
            <a:ext cx="7680325" cy="547688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2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1" name="Picture 10" descr="GSD_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35923" y="80688"/>
            <a:ext cx="1566698" cy="789478"/>
          </a:xfrm>
          <a:prstGeom prst="rect">
            <a:avLst/>
          </a:prstGeom>
        </p:spPr>
      </p:pic>
      <p:pic>
        <p:nvPicPr>
          <p:cNvPr id="13" name="Picture 5" descr="E:\Sakthi\United Health Group\bought images\dreamstime_s_13573955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436938"/>
            <a:ext cx="9144000" cy="342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517588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A2006-BBB2-4C5C-BDEA-C1D85BF7F55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92392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A2AB3-E5BD-4414-AFB9-F51C29DA660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987808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38"/>
            <a:ext cx="4038600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F2BE6F-BBCA-414F-BD01-3845C8A03E33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8856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CBA2A-61C0-4BD9-B98C-6BC2FFDE2A5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100776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BFCCE-D81C-4F9B-8739-408A35F50EB9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19659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E4904-64CC-4934-B161-B322F888EE06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477145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606620-B4EA-49A0-9ED4-A6E57452ED49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96809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76FD9-AC76-4822-8438-9E9284F4482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4581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6018213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60182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9FC4B-A688-4B34-BF41-B298511525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547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5C1E19-6E26-468A-A778-1010CA6E3BAA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73408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6018213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60182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75B32-59DD-4B47-916C-70BFE614318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98835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0" y="5097463"/>
            <a:ext cx="9144000" cy="1760537"/>
          </a:xfrm>
          <a:prstGeom prst="rect">
            <a:avLst/>
          </a:prstGeom>
          <a:solidFill>
            <a:srgbClr val="6BBBAE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7848600" y="4995863"/>
            <a:ext cx="1295400" cy="122237"/>
          </a:xfrm>
          <a:prstGeom prst="rect">
            <a:avLst/>
          </a:prstGeom>
          <a:solidFill>
            <a:srgbClr val="A5005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4995863"/>
            <a:ext cx="989013" cy="122237"/>
          </a:xfrm>
          <a:prstGeom prst="rect">
            <a:avLst/>
          </a:prstGeom>
          <a:solidFill>
            <a:srgbClr val="0D776E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028700" y="4995863"/>
            <a:ext cx="6777038" cy="122237"/>
          </a:xfrm>
          <a:prstGeom prst="rect">
            <a:avLst/>
          </a:prstGeom>
          <a:solidFill>
            <a:srgbClr val="D45D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17588" y="2682875"/>
            <a:ext cx="6307137" cy="649288"/>
          </a:xfrm>
        </p:spPr>
        <p:txBody>
          <a:bodyPr anchor="ctr"/>
          <a:lstStyle>
            <a:lvl1pPr>
              <a:spcAft>
                <a:spcPct val="20000"/>
              </a:spcAft>
              <a:defRPr b="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48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017588" y="5564188"/>
            <a:ext cx="6307137" cy="914400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12" name="Picture 12" descr="E:\Sakthi\United Health Group\UHG_Logo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1173" y="349141"/>
            <a:ext cx="2239962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GSD_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535923" y="80688"/>
            <a:ext cx="1566698" cy="7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6830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57150"/>
            <a:ext cx="8342313" cy="676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00050" y="1066800"/>
            <a:ext cx="8326438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600825"/>
            <a:ext cx="381000" cy="260350"/>
          </a:xfrm>
        </p:spPr>
        <p:txBody>
          <a:bodyPr/>
          <a:lstStyle>
            <a:lvl1pPr>
              <a:defRPr/>
            </a:lvl1pPr>
          </a:lstStyle>
          <a:p>
            <a:fld id="{F49594E2-D876-4B3F-83D2-C430649929ED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63021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5"/>
          <p:cNvSpPr>
            <a:spLocks noChangeArrowheads="1"/>
          </p:cNvSpPr>
          <p:nvPr userDrawn="1"/>
        </p:nvSpPr>
        <p:spPr bwMode="auto">
          <a:xfrm>
            <a:off x="2362200" y="6307138"/>
            <a:ext cx="274161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D45D00"/>
              </a:buClr>
            </a:pPr>
            <a:endParaRPr lang="en-US" sz="1000" dirty="0">
              <a:solidFill>
                <a:srgbClr val="63666A"/>
              </a:solidFill>
              <a:ea typeface="Geneva" charset="-128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5448300"/>
            <a:ext cx="6096000" cy="342900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5791200"/>
            <a:ext cx="4800600" cy="547688"/>
          </a:xfrm>
        </p:spPr>
        <p:txBody>
          <a:bodyPr/>
          <a:lstStyle>
            <a:lvl1pPr>
              <a:spcAft>
                <a:spcPct val="0"/>
              </a:spcAft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643037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69EE1-9710-420C-9712-27E1F0A0783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027104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80E63A-A30E-42D5-BCAF-6685A996E42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81321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0080B-6062-42AF-9CDC-24B7984484D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407116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2E2CB-3A34-4129-91D1-3A2879E45AF4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63719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54BF0-49FE-4A5E-B955-73821C8B310C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0339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0" y="5097463"/>
            <a:ext cx="9144000" cy="1760537"/>
          </a:xfrm>
          <a:prstGeom prst="rect">
            <a:avLst/>
          </a:prstGeom>
          <a:solidFill>
            <a:srgbClr val="6BBBAE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7848600" y="4995863"/>
            <a:ext cx="1295400" cy="122237"/>
          </a:xfrm>
          <a:prstGeom prst="rect">
            <a:avLst/>
          </a:prstGeom>
          <a:solidFill>
            <a:srgbClr val="A5005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4995863"/>
            <a:ext cx="989013" cy="122237"/>
          </a:xfrm>
          <a:prstGeom prst="rect">
            <a:avLst/>
          </a:prstGeom>
          <a:solidFill>
            <a:srgbClr val="0D776E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028700" y="4995863"/>
            <a:ext cx="6777038" cy="122237"/>
          </a:xfrm>
          <a:prstGeom prst="rect">
            <a:avLst/>
          </a:prstGeom>
          <a:solidFill>
            <a:srgbClr val="D45D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pic>
        <p:nvPicPr>
          <p:cNvPr id="8" name="Picture 12" descr="E:\Sakthi\United Health Group\UHG_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5" y="349250"/>
            <a:ext cx="223996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 descr="GSD_logo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5863" y="80963"/>
            <a:ext cx="1566862" cy="78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48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17588" y="2682875"/>
            <a:ext cx="6307137" cy="649288"/>
          </a:xfrm>
        </p:spPr>
        <p:txBody>
          <a:bodyPr anchor="ctr"/>
          <a:lstStyle>
            <a:lvl1pPr>
              <a:spcAft>
                <a:spcPct val="20000"/>
              </a:spcAft>
              <a:defRPr b="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348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017588" y="5564188"/>
            <a:ext cx="6307137" cy="914400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7920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16856-3BE8-4286-86CE-C7B3ABEF297A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56871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8CEB2-13AF-4926-9B9D-7B62F47330BA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85943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5DF4A-B4DA-4351-8681-97B2ABE1043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0648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8B08E-34AD-493A-A494-07322795A4B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3271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5883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5883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C80F6-DCAC-4459-B89A-6D0E1AF57FFC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619718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5"/>
          <p:cNvSpPr>
            <a:spLocks noChangeArrowheads="1"/>
          </p:cNvSpPr>
          <p:nvPr userDrawn="1"/>
        </p:nvSpPr>
        <p:spPr bwMode="auto">
          <a:xfrm>
            <a:off x="2362200" y="6307138"/>
            <a:ext cx="274161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5pPr>
            <a:lvl6pPr marL="25146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6pPr>
            <a:lvl7pPr marL="29718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7pPr>
            <a:lvl8pPr marL="34290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8pPr>
            <a:lvl9pPr marL="38862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itchFamily="34" charset="0"/>
                <a:ea typeface="Geneva" charset="-128"/>
              </a:defRPr>
            </a:lvl9pPr>
          </a:lstStyle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D45D00"/>
              </a:buClr>
              <a:defRPr/>
            </a:pPr>
            <a:endParaRPr lang="en-US" altLang="en-US" sz="1000" b="0" dirty="0" smtClean="0">
              <a:solidFill>
                <a:srgbClr val="63666A"/>
              </a:solidFill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5448300"/>
            <a:ext cx="6096000" cy="342900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5791200"/>
            <a:ext cx="4800600" cy="547688"/>
          </a:xfrm>
        </p:spPr>
        <p:txBody>
          <a:bodyPr/>
          <a:lstStyle>
            <a:lvl1pPr>
              <a:spcAft>
                <a:spcPct val="0"/>
              </a:spcAft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1009445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9BE28-5C73-488D-9F70-00DC18E23B1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549046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3F75E-5C50-43CD-8690-B36323CD050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80196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9FE77-37FB-4CFD-B351-41C31E80F33A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4489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AFEA1-3A93-437C-812C-EF575DC2470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32158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960438"/>
            <a:ext cx="8228013" cy="5210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778750" y="6580188"/>
            <a:ext cx="304800" cy="152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C53C7-0B19-44E0-BD98-2016C1F454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67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B2AEF-4FD3-4D40-B855-FDBD4693BC12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629482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DDB1C-3E19-483E-BA42-BD5DAFF80B47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393207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7EBE04-9CF0-4827-8618-2281E9BCFC0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38280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95460-EFD4-47F6-B093-EAF9928636F1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70219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8564A-04BB-4D1F-86B5-E151DFEAA3D3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945807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5883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5883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A2338B-E284-446A-9477-481BEBB9C54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234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4888" y="5527675"/>
            <a:ext cx="7680325" cy="342900"/>
          </a:xfrm>
        </p:spPr>
        <p:txBody>
          <a:bodyPr/>
          <a:lstStyle>
            <a:lvl1pPr>
              <a:spcAft>
                <a:spcPct val="20000"/>
              </a:spcAft>
              <a:defRPr sz="2000" b="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4888" y="5930900"/>
            <a:ext cx="7680325" cy="547688"/>
          </a:xfrm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0728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13747-199C-495B-A040-1B07DB0BBAA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2238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85E7D-BB3F-4378-BBFD-B32961B3F63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76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38"/>
            <a:ext cx="4038600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F4252-8D7B-443B-A610-22B6FEE4095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67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8DE7F-6C65-43C7-9CA0-E22ED2184B9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61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4B2D9-DA4F-43A6-A615-74B920F9C3D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272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01EC7-1D28-4FDF-AD49-2675704F0A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2467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42109-298E-4270-B648-41A0799E2B7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5203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78A22-2479-4221-BE9F-E0D42CF0C5F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34670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5C66F-6721-4568-83A2-B242F4F0E901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789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EFC1F-B80F-40EC-AB8A-80EA59056D9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97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60182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60182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C8727-5AD5-4183-A51F-CCED4947E912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395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83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38"/>
            <a:ext cx="4038600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78750" y="6580188"/>
            <a:ext cx="304800" cy="152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A21DF-D75D-4A65-B164-12C6D40A4B5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095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63525"/>
            <a:ext cx="8455025" cy="795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106488"/>
            <a:ext cx="8451850" cy="4684712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FD801-4DB8-43DF-91C7-84EB670845E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467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4888" y="5527675"/>
            <a:ext cx="7680325" cy="342900"/>
          </a:xfrm>
        </p:spPr>
        <p:txBody>
          <a:bodyPr/>
          <a:lstStyle>
            <a:lvl1pPr>
              <a:spcAft>
                <a:spcPct val="20000"/>
              </a:spcAft>
              <a:defRPr sz="2000" b="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4888" y="5930900"/>
            <a:ext cx="7680325" cy="547688"/>
          </a:xfrm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08115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13747-199C-495B-A040-1B07DB0BBAA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6957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5B5C3-5EE2-466C-A60F-2352E0C36C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54311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85E7D-BB3F-4378-BBFD-B32961B3F63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7024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38"/>
            <a:ext cx="4038600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F4252-8D7B-443B-A610-22B6FEE4095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21693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8DE7F-6C65-43C7-9CA0-E22ED2184B9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61877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4B2D9-DA4F-43A6-A615-74B920F9C3D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751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42109-298E-4270-B648-41A0799E2B7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2559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78A22-2479-4221-BE9F-E0D42CF0C5F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63429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5C66F-6721-4568-83A2-B242F4F0E901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5081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EFC1F-B80F-40EC-AB8A-80EA59056D9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04185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60182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60182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C8727-5AD5-4183-A51F-CCED4947E912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4246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45C0EB-22AC-481D-A7E8-47865A7B03E9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6379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38"/>
            <a:ext cx="4038600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CA9AE-2ADC-45ED-92AD-B97A5E7FEF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75518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449388" y="-1422400"/>
            <a:ext cx="155575" cy="246062"/>
          </a:xfrm>
          <a:prstGeom prst="rect">
            <a:avLst/>
          </a:prstGeom>
          <a:noFill/>
        </p:spPr>
        <p:txBody>
          <a:bodyPr wrap="none" lIns="76728" tIns="38366" rIns="76728" bIns="38366">
            <a:spAutoFit/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D45D00"/>
              </a:buClr>
              <a:buFontTx/>
              <a:buChar char="•"/>
              <a:defRPr/>
            </a:pPr>
            <a:endParaRPr lang="en-US" sz="11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cxnSp>
        <p:nvCxnSpPr>
          <p:cNvPr id="5" name="Straight Connector 7"/>
          <p:cNvCxnSpPr>
            <a:cxnSpLocks noChangeShapeType="1"/>
          </p:cNvCxnSpPr>
          <p:nvPr userDrawn="1"/>
        </p:nvCxnSpPr>
        <p:spPr bwMode="auto">
          <a:xfrm>
            <a:off x="455613" y="914400"/>
            <a:ext cx="822801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11"/>
          <p:cNvCxnSpPr>
            <a:cxnSpLocks noChangeShapeType="1"/>
          </p:cNvCxnSpPr>
          <p:nvPr userDrawn="1"/>
        </p:nvCxnSpPr>
        <p:spPr bwMode="auto">
          <a:xfrm>
            <a:off x="2987675" y="6435725"/>
            <a:ext cx="569595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14"/>
          <p:cNvSpPr txBox="1">
            <a:spLocks noChangeArrowheads="1"/>
          </p:cNvSpPr>
          <p:nvPr userDrawn="1"/>
        </p:nvSpPr>
        <p:spPr bwMode="auto">
          <a:xfrm>
            <a:off x="2947988" y="6530975"/>
            <a:ext cx="5359400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D45D00"/>
              </a:buClr>
              <a:buFontTx/>
              <a:buChar char="•"/>
              <a:defRPr/>
            </a:pPr>
            <a:r>
              <a:rPr lang="en-US" sz="600" dirty="0" smtClean="0">
                <a:solidFill>
                  <a:srgbClr val="003C71"/>
                </a:solidFill>
              </a:rPr>
              <a:t>© 2012 UnitedHealth Group Any use, copying or distribution without written permission from UnitedHealth Group is prohibited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6408738"/>
            <a:ext cx="2190750" cy="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471"/>
            <a:ext cx="8229600" cy="543708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3000"/>
            <a:ext cx="4351689" cy="457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355013" y="6529388"/>
            <a:ext cx="333375" cy="122237"/>
          </a:xfrm>
          <a:prstGeom prst="rect">
            <a:avLst/>
          </a:prstGeom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700"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17F4C6F8-05D9-4F43-B508-3D90B9DB4545}" type="slidenum">
              <a:rPr lang="en-US">
                <a:solidFill>
                  <a:srgbClr val="003C7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4680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38"/>
            <a:ext cx="4038600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78750" y="6580188"/>
            <a:ext cx="304800" cy="152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A21DF-D75D-4A65-B164-12C6D40A4B5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67266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"/>
            <a:ext cx="8226425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93838"/>
            <a:ext cx="8226425" cy="4662487"/>
          </a:xfrm>
        </p:spPr>
        <p:txBody>
          <a:bodyPr/>
          <a:lstStyle/>
          <a:p>
            <a:r>
              <a:rPr lang="en-US" dirty="0" smtClean="0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1271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4888" y="5527675"/>
            <a:ext cx="7680325" cy="342900"/>
          </a:xfrm>
        </p:spPr>
        <p:txBody>
          <a:bodyPr/>
          <a:lstStyle>
            <a:lvl1pPr>
              <a:spcAft>
                <a:spcPct val="20000"/>
              </a:spcAft>
              <a:defRPr sz="2000" b="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4888" y="5930900"/>
            <a:ext cx="7680325" cy="547688"/>
          </a:xfrm>
        </p:spPr>
        <p:txBody>
          <a:bodyPr/>
          <a:lstStyle>
            <a:lvl1pPr marL="0" indent="0">
              <a:buFontTx/>
              <a:buNone/>
              <a:defRPr sz="1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359357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13747-199C-495B-A040-1B07DB0BBAA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13972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85E7D-BB3F-4378-BBFD-B32961B3F63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6058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38"/>
            <a:ext cx="4038600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F4252-8D7B-443B-A610-22B6FEE4095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9985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8DE7F-6C65-43C7-9CA0-E22ED2184B9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21617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4B2D9-DA4F-43A6-A615-74B920F9C3D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760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42109-298E-4270-B648-41A0799E2B7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1280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87DFC-420E-4999-8F8C-4F900FDFCF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1999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78A22-2479-4221-BE9F-E0D42CF0C5F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334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5C66F-6721-4568-83A2-B242F4F0E901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1513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EEFC1F-B80F-40EC-AB8A-80EA59056D9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54735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60182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60182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C8727-5AD5-4183-A51F-CCED4947E912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05135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C45C0EB-22AC-481D-A7E8-47865A7B03E9}" type="slidenum">
              <a:rPr lang="en-US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9789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449388" y="-1422400"/>
            <a:ext cx="155575" cy="246062"/>
          </a:xfrm>
          <a:prstGeom prst="rect">
            <a:avLst/>
          </a:prstGeom>
          <a:noFill/>
        </p:spPr>
        <p:txBody>
          <a:bodyPr wrap="none" lIns="76728" tIns="38366" rIns="76728" bIns="38366">
            <a:spAutoFit/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D45D00"/>
              </a:buClr>
              <a:buFontTx/>
              <a:buChar char="•"/>
              <a:defRPr/>
            </a:pPr>
            <a:endParaRPr lang="en-US" sz="11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cxnSp>
        <p:nvCxnSpPr>
          <p:cNvPr id="5" name="Straight Connector 7"/>
          <p:cNvCxnSpPr>
            <a:cxnSpLocks noChangeShapeType="1"/>
          </p:cNvCxnSpPr>
          <p:nvPr userDrawn="1"/>
        </p:nvCxnSpPr>
        <p:spPr bwMode="auto">
          <a:xfrm>
            <a:off x="455613" y="914400"/>
            <a:ext cx="822801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11"/>
          <p:cNvCxnSpPr>
            <a:cxnSpLocks noChangeShapeType="1"/>
          </p:cNvCxnSpPr>
          <p:nvPr userDrawn="1"/>
        </p:nvCxnSpPr>
        <p:spPr bwMode="auto">
          <a:xfrm>
            <a:off x="2987675" y="6435725"/>
            <a:ext cx="569595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14"/>
          <p:cNvSpPr txBox="1">
            <a:spLocks noChangeArrowheads="1"/>
          </p:cNvSpPr>
          <p:nvPr userDrawn="1"/>
        </p:nvSpPr>
        <p:spPr bwMode="auto">
          <a:xfrm>
            <a:off x="2947988" y="6530975"/>
            <a:ext cx="5359400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D45D00"/>
              </a:buClr>
              <a:buFontTx/>
              <a:buChar char="•"/>
              <a:defRPr/>
            </a:pPr>
            <a:r>
              <a:rPr lang="en-US" sz="600" dirty="0" smtClean="0">
                <a:solidFill>
                  <a:srgbClr val="003C71"/>
                </a:solidFill>
              </a:rPr>
              <a:t>© 2012 UnitedHealth Group Any use, copying or distribution without written permission from UnitedHealth Group is prohibited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6408738"/>
            <a:ext cx="2190750" cy="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471"/>
            <a:ext cx="8229600" cy="543708"/>
          </a:xfrm>
        </p:spPr>
        <p:txBody>
          <a:bodyPr/>
          <a:lstStyle>
            <a:lvl1pPr>
              <a:defRPr sz="1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3000"/>
            <a:ext cx="4351689" cy="457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355013" y="6529388"/>
            <a:ext cx="333375" cy="122237"/>
          </a:xfrm>
          <a:prstGeom prst="rect">
            <a:avLst/>
          </a:prstGeom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700"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17F4C6F8-05D9-4F43-B508-3D90B9DB4545}" type="slidenum">
              <a:rPr lang="en-US">
                <a:solidFill>
                  <a:srgbClr val="003C71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3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21654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38"/>
            <a:ext cx="4038600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78750" y="6580188"/>
            <a:ext cx="304800" cy="152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A21DF-D75D-4A65-B164-12C6D40A4B5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3999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75"/>
            <a:ext cx="8226425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93838"/>
            <a:ext cx="8226425" cy="4662487"/>
          </a:xfrm>
        </p:spPr>
        <p:txBody>
          <a:bodyPr/>
          <a:lstStyle/>
          <a:p>
            <a:r>
              <a:rPr lang="en-US" dirty="0" smtClean="0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0009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5"/>
          <p:cNvSpPr>
            <a:spLocks noChangeArrowheads="1"/>
          </p:cNvSpPr>
          <p:nvPr userDrawn="1"/>
        </p:nvSpPr>
        <p:spPr bwMode="auto">
          <a:xfrm>
            <a:off x="2362200" y="6307138"/>
            <a:ext cx="274161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D45D00"/>
              </a:buClr>
            </a:pPr>
            <a:endParaRPr lang="en-US" sz="1000" dirty="0">
              <a:solidFill>
                <a:srgbClr val="63666A"/>
              </a:solidFill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5448300"/>
            <a:ext cx="6096000" cy="342900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5791200"/>
            <a:ext cx="4800600" cy="547688"/>
          </a:xfrm>
        </p:spPr>
        <p:txBody>
          <a:bodyPr/>
          <a:lstStyle>
            <a:lvl1pPr>
              <a:spcAft>
                <a:spcPct val="0"/>
              </a:spcAft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256792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945B5A-8200-46C4-A840-1E16DCA24377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3804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302821-7841-4879-AB6F-97CCE14D60C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3640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62591-CD57-4DDD-B883-097D90092A8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4708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ECC64-D00F-41E1-9793-0C55C5D348D9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0897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F4BC5-9B10-45C8-97C6-253D21AC756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60726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64904-AA99-41A8-8DD5-F6DEF75D03A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48093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63F981-8C09-482D-A4D3-8F9C1364817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5515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2E773-8E13-4AF1-A932-1498B22E75A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312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4A966-865D-4663-BE11-90438AFAC45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21710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B53EE0-9B75-490E-8203-093E98E4E731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54245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5883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5883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E01FBA-73F6-4CF7-9081-15970DCA824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5805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449388" y="-1422400"/>
            <a:ext cx="155575" cy="246062"/>
          </a:xfrm>
          <a:prstGeom prst="rect">
            <a:avLst/>
          </a:prstGeom>
          <a:noFill/>
        </p:spPr>
        <p:txBody>
          <a:bodyPr wrap="none" lIns="76728" tIns="38366" rIns="76728" bIns="38366">
            <a:spAutoFit/>
          </a:bodyPr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cxnSp>
        <p:nvCxnSpPr>
          <p:cNvPr id="5" name="Straight Connector 7"/>
          <p:cNvCxnSpPr>
            <a:cxnSpLocks noChangeShapeType="1"/>
          </p:cNvCxnSpPr>
          <p:nvPr userDrawn="1"/>
        </p:nvCxnSpPr>
        <p:spPr bwMode="auto">
          <a:xfrm>
            <a:off x="455613" y="914400"/>
            <a:ext cx="8228012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4198938" y="6580188"/>
            <a:ext cx="41021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 smtClean="0">
                <a:solidFill>
                  <a:srgbClr val="63666A"/>
                </a:solidFill>
                <a:ea typeface="Arial Unicode MS" pitchFamily="34" charset="-128"/>
              </a:rPr>
              <a:t>Confidential property of Optum. Do not distribute or reproduce without express permission from Optum.</a:t>
            </a:r>
          </a:p>
        </p:txBody>
      </p:sp>
      <p:pic>
        <p:nvPicPr>
          <p:cNvPr id="7" name="Picture 16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78563"/>
            <a:ext cx="118903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1484313" y="6475413"/>
            <a:ext cx="72009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471"/>
            <a:ext cx="8229600" cy="54370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43000"/>
            <a:ext cx="4351689" cy="457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344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58BC1-FA10-48DE-B081-3575B1E4D2D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712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5"/>
          <p:cNvSpPr>
            <a:spLocks noChangeArrowheads="1"/>
          </p:cNvSpPr>
          <p:nvPr userDrawn="1"/>
        </p:nvSpPr>
        <p:spPr bwMode="auto">
          <a:xfrm>
            <a:off x="2362200" y="6307138"/>
            <a:ext cx="274161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D45D00"/>
              </a:buClr>
            </a:pPr>
            <a:endParaRPr lang="en-US" sz="1000" dirty="0" smtClean="0">
              <a:solidFill>
                <a:srgbClr val="63666A"/>
              </a:solidFill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5448300"/>
            <a:ext cx="6096000" cy="342900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5791200"/>
            <a:ext cx="4800600" cy="547688"/>
          </a:xfrm>
        </p:spPr>
        <p:txBody>
          <a:bodyPr/>
          <a:lstStyle>
            <a:lvl1pPr>
              <a:spcAft>
                <a:spcPct val="0"/>
              </a:spcAft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23976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D9560F-A5B7-4CC7-8B85-8D7E8ACE2D79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80004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81EA20-54CF-4E82-B27A-B2C82FEA7B1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35743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DBAF5-959B-493E-BF5E-C022A8AEE51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3780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0FE7F0-ACB2-4DD8-8A04-AF68D72CE3C2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35712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92F0B-E21C-495E-A906-FD2555525EC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4943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57A61-0C4D-4C1D-AB9D-F1DA0EC92166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8588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254C3-A3EE-4824-9D3E-57B9419D78EA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59860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CD823-B595-4D98-B26C-9B015DF2592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07231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BD32B-D0D8-4451-8DD4-79C66AA62F07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92019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3E196-21DA-4605-8C4F-859600819D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86737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5883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5883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AAB9B-9ABA-4D80-9561-AFABE87CF97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46247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2" descr="teal title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04800" y="2057400"/>
            <a:ext cx="682625" cy="15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2057400"/>
            <a:ext cx="685800" cy="157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2219325"/>
            <a:ext cx="7086600" cy="523220"/>
          </a:xfrm>
        </p:spPr>
        <p:txBody>
          <a:bodyPr anchor="ctr"/>
          <a:lstStyle>
            <a:lvl1pPr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2188" y="2830513"/>
            <a:ext cx="6400800" cy="12954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rgbClr val="9EA738"/>
                </a:solidFill>
                <a:latin typeface="+mn-lt"/>
              </a:defRPr>
            </a:lvl1pPr>
          </a:lstStyle>
          <a:p>
            <a:r>
              <a:rPr lang="en-US" dirty="0"/>
              <a:t>Master subtitle style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5638800"/>
            <a:ext cx="2208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Description: http://www.faqs.org/sec-filings/100504/CVS-CAREMARK-CORP_10-Q/g51480g70f92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44423"/>
            <a:ext cx="2168525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93488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65760"/>
            <a:ext cx="7223760" cy="64008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780239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44056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65760"/>
            <a:ext cx="7223760" cy="64008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dirty="0"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5" y="1347788"/>
            <a:ext cx="4052888" cy="497681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313" y="1347788"/>
            <a:ext cx="4052887" cy="497681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316931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65760"/>
            <a:ext cx="7223760" cy="64008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1800" b="0">
                <a:latin typeface="Franklin Gothic Dem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1800" b="0">
                <a:latin typeface="Franklin Gothic Dem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865277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65760"/>
            <a:ext cx="7223760" cy="64008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4453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34313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39913" y="1031875"/>
            <a:ext cx="5486400" cy="4114800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162979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65760"/>
            <a:ext cx="7223760" cy="64008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81025" y="1347788"/>
            <a:ext cx="8258175" cy="4976812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8085063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E6FDC-5E82-432D-99F4-B7044F11391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037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5"/>
          <p:cNvSpPr>
            <a:spLocks noChangeArrowheads="1"/>
          </p:cNvSpPr>
          <p:nvPr userDrawn="1"/>
        </p:nvSpPr>
        <p:spPr bwMode="auto">
          <a:xfrm>
            <a:off x="2362200" y="6307138"/>
            <a:ext cx="274161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D45D00"/>
              </a:buClr>
            </a:pPr>
            <a:endParaRPr lang="en-US" sz="1000" dirty="0">
              <a:solidFill>
                <a:srgbClr val="63666A"/>
              </a:solidFill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5448300"/>
            <a:ext cx="6096000" cy="342900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5791200"/>
            <a:ext cx="4800600" cy="547688"/>
          </a:xfrm>
        </p:spPr>
        <p:txBody>
          <a:bodyPr/>
          <a:lstStyle>
            <a:lvl1pPr>
              <a:spcAft>
                <a:spcPct val="0"/>
              </a:spcAft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59427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945B5A-8200-46C4-A840-1E16DCA24377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06553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62591-CD57-4DDD-B883-097D90092A8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10208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ECC64-D00F-41E1-9793-0C55C5D348D9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1574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F4BC5-9B10-45C8-97C6-253D21AC756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68298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A64904-AA99-41A8-8DD5-F6DEF75D03AF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9696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63F981-8C09-482D-A4D3-8F9C1364817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56133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42E773-8E13-4AF1-A932-1498B22E75A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61818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4A966-865D-4663-BE11-90438AFAC45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881859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B53EE0-9B75-490E-8203-093E98E4E731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63814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image" Target="../media/image23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image" Target="../media/image1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44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1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1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0438"/>
            <a:ext cx="822801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8750" y="6580188"/>
            <a:ext cx="304800" cy="1524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defRPr/>
            </a:pPr>
            <a:fld id="{C68AC2F1-350C-4791-96ED-70D54624898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2554288" y="6580188"/>
            <a:ext cx="51435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dirty="0">
                <a:solidFill>
                  <a:srgbClr val="000000"/>
                </a:solidFill>
              </a:rPr>
              <a:t>Confidential property of UnitedHealth Group. Do not distribute or reproduce without express permission from UnitedHealth Group.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rgbClr val="D45D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0F238C"/>
              </a:buClr>
              <a:buFontTx/>
              <a:buChar char="•"/>
              <a:defRPr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6871" name="Picture 12" descr="E:\Sakthi\United Health Group\UHG_Logo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63513" y="6448425"/>
            <a:ext cx="1582737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872" name="Group 15"/>
          <p:cNvGrpSpPr>
            <a:grpSpLocks/>
          </p:cNvGrpSpPr>
          <p:nvPr/>
        </p:nvGrpSpPr>
        <p:grpSpPr bwMode="auto">
          <a:xfrm>
            <a:off x="1809750" y="6464300"/>
            <a:ext cx="6337300" cy="46038"/>
            <a:chOff x="1809750" y="6464300"/>
            <a:chExt cx="6337300" cy="46038"/>
          </a:xfrm>
        </p:grpSpPr>
        <p:sp>
          <p:nvSpPr>
            <p:cNvPr id="24" name="Rectangle 8"/>
            <p:cNvSpPr>
              <a:spLocks noChangeArrowheads="1"/>
            </p:cNvSpPr>
            <p:nvPr userDrawn="1"/>
          </p:nvSpPr>
          <p:spPr bwMode="auto">
            <a:xfrm>
              <a:off x="7248525" y="6464300"/>
              <a:ext cx="898525" cy="46038"/>
            </a:xfrm>
            <a:prstGeom prst="rect">
              <a:avLst/>
            </a:prstGeom>
            <a:solidFill>
              <a:srgbClr val="D19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lnSpc>
                  <a:spcPct val="95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F238C"/>
                </a:buClr>
                <a:buFontTx/>
                <a:buChar char="•"/>
                <a:defRPr/>
              </a:pP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9"/>
            <p:cNvSpPr>
              <a:spLocks noChangeArrowheads="1"/>
            </p:cNvSpPr>
            <p:nvPr userDrawn="1"/>
          </p:nvSpPr>
          <p:spPr bwMode="auto">
            <a:xfrm>
              <a:off x="1809750" y="6464300"/>
              <a:ext cx="685800" cy="46038"/>
            </a:xfrm>
            <a:prstGeom prst="rect">
              <a:avLst/>
            </a:prstGeom>
            <a:solidFill>
              <a:srgbClr val="0D776E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lnSpc>
                  <a:spcPct val="95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F238C"/>
                </a:buClr>
                <a:buFontTx/>
                <a:buChar char="•"/>
                <a:defRPr/>
              </a:pP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10"/>
            <p:cNvSpPr>
              <a:spLocks noChangeArrowheads="1"/>
            </p:cNvSpPr>
            <p:nvPr userDrawn="1"/>
          </p:nvSpPr>
          <p:spPr bwMode="auto">
            <a:xfrm>
              <a:off x="2522538" y="6464300"/>
              <a:ext cx="4697412" cy="46038"/>
            </a:xfrm>
            <a:prstGeom prst="rect">
              <a:avLst/>
            </a:prstGeom>
            <a:solidFill>
              <a:srgbClr val="D45D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lnSpc>
                  <a:spcPct val="95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F238C"/>
                </a:buClr>
                <a:buFontTx/>
                <a:buChar char="•"/>
                <a:defRPr/>
              </a:pP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6873" name="Picture 14" descr="GSD_logo.JPG"/>
          <p:cNvPicPr>
            <a:picLocks noChangeAspect="1"/>
          </p:cNvPicPr>
          <p:nvPr/>
        </p:nvPicPr>
        <p:blipFill>
          <a:blip r:embed="rId16" cstate="print"/>
          <a:srcRect l="8344" r="14893" b="-27451"/>
          <a:stretch>
            <a:fillRect/>
          </a:stretch>
        </p:blipFill>
        <p:spPr bwMode="auto">
          <a:xfrm>
            <a:off x="8229600" y="6267450"/>
            <a:ext cx="7254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408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/>
  </p:transition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168275" indent="-168275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rgbClr val="D45D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7013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rgbClr val="D45D00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795338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rgbClr val="D45D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139825" indent="-2301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rgbClr val="D45D00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4208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rgbClr val="D45D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1878013" indent="-166688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66688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792413" indent="-166688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249613" indent="-166688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Optum_RGB_PPT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151563"/>
            <a:ext cx="16081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43675"/>
            <a:ext cx="304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3D5E726-9A99-4D57-9D85-5AAD82E5890B}" type="slidenum">
              <a:rPr lang="en-US">
                <a:solidFill>
                  <a:srgbClr val="63666A"/>
                </a:solidFill>
                <a:ea typeface="Geneva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63666A"/>
              </a:solidFill>
              <a:ea typeface="Geneva" charset="-128"/>
            </a:endParaRPr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FFFFFF"/>
              </a:solidFill>
              <a:ea typeface="Geneva" charset="-128"/>
            </a:endParaRPr>
          </a:p>
        </p:txBody>
      </p:sp>
      <p:pic>
        <p:nvPicPr>
          <p:cNvPr id="1031" name="Picture 12" descr="Optum_ColorBand-02"/>
          <p:cNvPicPr preferRelativeResize="0"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14"/>
          <p:cNvSpPr txBox="1">
            <a:spLocks noChangeArrowheads="1"/>
          </p:cNvSpPr>
          <p:nvPr userDrawn="1"/>
        </p:nvSpPr>
        <p:spPr bwMode="auto">
          <a:xfrm>
            <a:off x="6477000" y="65532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1400" b="1">
                <a:solidFill>
                  <a:schemeClr val="bg1"/>
                </a:solidFill>
                <a:latin typeface="Arial" charset="0"/>
                <a:ea typeface="Geneva" charset="0"/>
                <a:cs typeface="Arial Unicode MS" charset="0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0" dirty="0" smtClean="0">
                <a:solidFill>
                  <a:srgbClr val="63666A"/>
                </a:solidFill>
              </a:rPr>
              <a:t>Propriety and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31817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Geneva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Geneva" charset="0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Optum_RGB_PP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151563"/>
            <a:ext cx="16081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43675"/>
            <a:ext cx="304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8B25600-2B2A-4D0D-9802-A4C388D3B0A9}" type="slidenum">
              <a:rPr lang="en-US">
                <a:solidFill>
                  <a:srgbClr val="63666A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 smtClean="0">
              <a:solidFill>
                <a:srgbClr val="FFFFFF"/>
              </a:solidFill>
            </a:endParaRPr>
          </a:p>
        </p:txBody>
      </p:sp>
      <p:pic>
        <p:nvPicPr>
          <p:cNvPr id="1031" name="Picture 12" descr="Optum_ColorBand-02"/>
          <p:cNvPicPr preferRelativeResize="0"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14"/>
          <p:cNvSpPr txBox="1">
            <a:spLocks noChangeArrowheads="1"/>
          </p:cNvSpPr>
          <p:nvPr userDrawn="1"/>
        </p:nvSpPr>
        <p:spPr bwMode="auto">
          <a:xfrm>
            <a:off x="6477000" y="65532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1400" b="1">
                <a:solidFill>
                  <a:schemeClr val="bg1"/>
                </a:solidFill>
                <a:latin typeface="Arial" charset="0"/>
                <a:ea typeface="Geneva" charset="0"/>
                <a:cs typeface="Arial Unicode MS" charset="0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0" dirty="0" smtClean="0">
                <a:solidFill>
                  <a:srgbClr val="63666A"/>
                </a:solidFill>
              </a:rPr>
              <a:t>Propriety and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95515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Geneva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Geneva" charset="0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0438"/>
            <a:ext cx="8228013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61900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 smtClean="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defRPr/>
            </a:pPr>
            <a:fld id="{6E8405E9-A2E0-4FB5-AD5E-9EDD4269593B}" type="slidenum">
              <a:rPr lang="en-US">
                <a:solidFill>
                  <a:srgbClr val="63666A"/>
                </a:solidFill>
              </a:rPr>
              <a:pPr fontAlgn="base">
                <a:spcBef>
                  <a:spcPct val="0"/>
                </a:spcBef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1029" name="Line 9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2" name="Text Box 14"/>
          <p:cNvSpPr txBox="1">
            <a:spLocks noChangeArrowheads="1"/>
          </p:cNvSpPr>
          <p:nvPr userDrawn="1"/>
        </p:nvSpPr>
        <p:spPr bwMode="auto">
          <a:xfrm>
            <a:off x="4238625" y="6580188"/>
            <a:ext cx="4062413" cy="1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63666A"/>
                </a:solidFill>
              </a:rPr>
              <a:t>Confidential property of Optum. Do not distribute or reproduce without express permission from Optum.</a:t>
            </a:r>
          </a:p>
        </p:txBody>
      </p:sp>
      <p:pic>
        <p:nvPicPr>
          <p:cNvPr id="1031" name="Picture 16" descr="Optum_RGB_PPT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78563"/>
            <a:ext cx="118903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2" descr="Optum_ColorBand-02"/>
          <p:cNvPicPr preferRelativeResize="0">
            <a:picLocks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1484313" y="6475413"/>
            <a:ext cx="72009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35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8" r:id="rId13"/>
    <p:sldLayoutId id="2147483808" r:id="rId1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168275" indent="-168275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7013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795338" indent="-171450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139825" indent="-23018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420813" indent="-16668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8780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27924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2496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0438"/>
            <a:ext cx="8228013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61900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 smtClean="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defRPr/>
            </a:pPr>
            <a:fld id="{6E8405E9-A2E0-4FB5-AD5E-9EDD4269593B}" type="slidenum">
              <a:rPr lang="en-US">
                <a:solidFill>
                  <a:srgbClr val="63666A"/>
                </a:solidFill>
              </a:rPr>
              <a:pPr fontAlgn="base">
                <a:spcBef>
                  <a:spcPct val="0"/>
                </a:spcBef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1029" name="Line 9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2" name="Text Box 14"/>
          <p:cNvSpPr txBox="1">
            <a:spLocks noChangeArrowheads="1"/>
          </p:cNvSpPr>
          <p:nvPr userDrawn="1"/>
        </p:nvSpPr>
        <p:spPr bwMode="auto">
          <a:xfrm>
            <a:off x="4238625" y="6580188"/>
            <a:ext cx="4062413" cy="1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63666A"/>
                </a:solidFill>
              </a:rPr>
              <a:t>Confidential property of Optum. Do not distribute or reproduce without express permission from Optum.</a:t>
            </a:r>
          </a:p>
        </p:txBody>
      </p:sp>
      <p:pic>
        <p:nvPicPr>
          <p:cNvPr id="1031" name="Picture 16" descr="Optum_RGB_PPT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78563"/>
            <a:ext cx="118903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2" descr="Optum_ColorBand-02"/>
          <p:cNvPicPr preferRelativeResize="0">
            <a:picLocks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1484313" y="6475413"/>
            <a:ext cx="72009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47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168275" indent="-168275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7013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795338" indent="-171450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139825" indent="-23018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420813" indent="-16668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8780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27924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2496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0438"/>
            <a:ext cx="8228013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61900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 smtClean="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defRPr/>
            </a:pPr>
            <a:fld id="{6E8405E9-A2E0-4FB5-AD5E-9EDD4269593B}" type="slidenum">
              <a:rPr lang="en-US">
                <a:solidFill>
                  <a:srgbClr val="63666A"/>
                </a:solidFill>
              </a:rPr>
              <a:pPr fontAlgn="base">
                <a:spcBef>
                  <a:spcPct val="0"/>
                </a:spcBef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1029" name="Line 9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2" name="Text Box 14"/>
          <p:cNvSpPr txBox="1">
            <a:spLocks noChangeArrowheads="1"/>
          </p:cNvSpPr>
          <p:nvPr userDrawn="1"/>
        </p:nvSpPr>
        <p:spPr bwMode="auto">
          <a:xfrm>
            <a:off x="4238625" y="6580188"/>
            <a:ext cx="4062413" cy="1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63666A"/>
                </a:solidFill>
              </a:rPr>
              <a:t>Confidential property of Optum. Do not distribute or reproduce without express permission from Optum.</a:t>
            </a:r>
          </a:p>
        </p:txBody>
      </p:sp>
      <p:pic>
        <p:nvPicPr>
          <p:cNvPr id="1031" name="Picture 16" descr="Optum_RGB_PPT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78563"/>
            <a:ext cx="118903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2" descr="Optum_ColorBand-02"/>
          <p:cNvPicPr preferRelativeResize="0">
            <a:picLocks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1484313" y="6475413"/>
            <a:ext cx="72009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168275" indent="-168275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7013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795338" indent="-171450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139825" indent="-23018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1420813" indent="-16668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8780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27924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249613" indent="-16668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Optum_RGB_PPT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151563"/>
            <a:ext cx="16081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43675"/>
            <a:ext cx="304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E77B0F7-A025-4FB0-82F0-7EC8158C34AD}" type="slidenum">
              <a:rPr lang="en-US">
                <a:solidFill>
                  <a:srgbClr val="63666A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1031" name="Picture 12" descr="Optum_ColorBand-02"/>
          <p:cNvPicPr preferRelativeResize="0"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14"/>
          <p:cNvSpPr txBox="1">
            <a:spLocks noChangeArrowheads="1"/>
          </p:cNvSpPr>
          <p:nvPr userDrawn="1"/>
        </p:nvSpPr>
        <p:spPr bwMode="auto">
          <a:xfrm>
            <a:off x="6477000" y="65532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1400" b="1">
                <a:solidFill>
                  <a:schemeClr val="bg1"/>
                </a:solidFill>
                <a:latin typeface="Arial" charset="0"/>
                <a:ea typeface="Geneva" charset="0"/>
                <a:cs typeface="Arial Unicode MS" charset="0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0" dirty="0" smtClean="0">
                <a:solidFill>
                  <a:srgbClr val="63666A"/>
                </a:solidFill>
              </a:rPr>
              <a:t>Propriety and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69787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Geneva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Geneva" charset="0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Optum_RGB_PP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151563"/>
            <a:ext cx="16081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43675"/>
            <a:ext cx="304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5B99D8F-9B22-4F52-9EAD-78B40478CBDD}" type="slidenum">
              <a:rPr lang="en-US">
                <a:solidFill>
                  <a:srgbClr val="63666A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 smtClean="0">
              <a:solidFill>
                <a:srgbClr val="FFFFFF"/>
              </a:solidFill>
            </a:endParaRPr>
          </a:p>
        </p:txBody>
      </p:sp>
      <p:pic>
        <p:nvPicPr>
          <p:cNvPr id="1031" name="Picture 12" descr="Optum_ColorBand-02"/>
          <p:cNvPicPr preferRelativeResize="0"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14"/>
          <p:cNvSpPr txBox="1">
            <a:spLocks noChangeArrowheads="1"/>
          </p:cNvSpPr>
          <p:nvPr userDrawn="1"/>
        </p:nvSpPr>
        <p:spPr bwMode="auto">
          <a:xfrm>
            <a:off x="6477000" y="65532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1400" b="1">
                <a:solidFill>
                  <a:schemeClr val="bg1"/>
                </a:solidFill>
                <a:latin typeface="Arial" charset="0"/>
                <a:ea typeface="Geneva" charset="0"/>
                <a:cs typeface="Arial Unicode MS" charset="0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0" dirty="0" smtClean="0">
                <a:solidFill>
                  <a:srgbClr val="63666A"/>
                </a:solidFill>
              </a:rPr>
              <a:t>Propriety and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6473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Geneva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Geneva" charset="0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6300" y="1657350"/>
            <a:ext cx="796290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117" name="Text Box 21"/>
          <p:cNvSpPr txBox="1">
            <a:spLocks noChangeArrowheads="1"/>
          </p:cNvSpPr>
          <p:nvPr userDrawn="1"/>
        </p:nvSpPr>
        <p:spPr bwMode="auto">
          <a:xfrm>
            <a:off x="3505200" y="6689725"/>
            <a:ext cx="1981200" cy="168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500" dirty="0">
                <a:solidFill>
                  <a:srgbClr val="808080"/>
                </a:solidFill>
              </a:rPr>
              <a:t>All information is Confidential and Proprietary. </a:t>
            </a:r>
          </a:p>
        </p:txBody>
      </p:sp>
      <p:sp>
        <p:nvSpPr>
          <p:cNvPr id="4127" name="Text Box 31"/>
          <p:cNvSpPr txBox="1">
            <a:spLocks noChangeArrowheads="1"/>
          </p:cNvSpPr>
          <p:nvPr userDrawn="1"/>
        </p:nvSpPr>
        <p:spPr bwMode="auto">
          <a:xfrm>
            <a:off x="8636000" y="6591300"/>
            <a:ext cx="533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000000"/>
                </a:solidFill>
                <a:latin typeface="Franklin Gothic Medium"/>
              </a:rPr>
              <a:t> - </a:t>
            </a:r>
            <a:fld id="{6FA45B7B-DBF6-418A-9FBC-CAC99D34B400}" type="slidenum">
              <a:rPr lang="en-US" sz="1000">
                <a:solidFill>
                  <a:srgbClr val="000000"/>
                </a:solidFill>
                <a:latin typeface="Franklin Gothic Medium"/>
              </a:rPr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sz="1000" dirty="0">
                <a:solidFill>
                  <a:srgbClr val="000000"/>
                </a:solidFill>
                <a:latin typeface="Franklin Gothic Medium"/>
              </a:rPr>
              <a:t> - </a:t>
            </a:r>
          </a:p>
        </p:txBody>
      </p:sp>
      <p:pic>
        <p:nvPicPr>
          <p:cNvPr id="2055" name="Picture 12"/>
          <p:cNvPicPr>
            <a:picLocks noChangeAspect="1" noChangeArrowheads="1"/>
          </p:cNvPicPr>
          <p:nvPr userDrawn="1"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1676400" y="371475"/>
            <a:ext cx="73660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365759"/>
            <a:ext cx="7185025" cy="64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185113" y="335339"/>
            <a:ext cx="1472184" cy="387563"/>
            <a:chOff x="6196013" y="4564063"/>
            <a:chExt cx="2514601" cy="661987"/>
          </a:xfrm>
        </p:grpSpPr>
        <p:sp>
          <p:nvSpPr>
            <p:cNvPr id="18" name="Freeform 5"/>
            <p:cNvSpPr>
              <a:spLocks noEditPoints="1"/>
            </p:cNvSpPr>
            <p:nvPr userDrawn="1"/>
          </p:nvSpPr>
          <p:spPr bwMode="auto">
            <a:xfrm>
              <a:off x="7578726" y="4564063"/>
              <a:ext cx="236538" cy="373062"/>
            </a:xfrm>
            <a:custGeom>
              <a:avLst/>
              <a:gdLst>
                <a:gd name="T0" fmla="*/ 159 w 297"/>
                <a:gd name="T1" fmla="*/ 107 h 471"/>
                <a:gd name="T2" fmla="*/ 186 w 297"/>
                <a:gd name="T3" fmla="*/ 92 h 471"/>
                <a:gd name="T4" fmla="*/ 201 w 297"/>
                <a:gd name="T5" fmla="*/ 65 h 471"/>
                <a:gd name="T6" fmla="*/ 201 w 297"/>
                <a:gd name="T7" fmla="*/ 43 h 471"/>
                <a:gd name="T8" fmla="*/ 186 w 297"/>
                <a:gd name="T9" fmla="*/ 16 h 471"/>
                <a:gd name="T10" fmla="*/ 159 w 297"/>
                <a:gd name="T11" fmla="*/ 1 h 471"/>
                <a:gd name="T12" fmla="*/ 137 w 297"/>
                <a:gd name="T13" fmla="*/ 1 h 471"/>
                <a:gd name="T14" fmla="*/ 109 w 297"/>
                <a:gd name="T15" fmla="*/ 16 h 471"/>
                <a:gd name="T16" fmla="*/ 95 w 297"/>
                <a:gd name="T17" fmla="*/ 43 h 471"/>
                <a:gd name="T18" fmla="*/ 95 w 297"/>
                <a:gd name="T19" fmla="*/ 65 h 471"/>
                <a:gd name="T20" fmla="*/ 109 w 297"/>
                <a:gd name="T21" fmla="*/ 92 h 471"/>
                <a:gd name="T22" fmla="*/ 137 w 297"/>
                <a:gd name="T23" fmla="*/ 107 h 471"/>
                <a:gd name="T24" fmla="*/ 297 w 297"/>
                <a:gd name="T25" fmla="*/ 303 h 471"/>
                <a:gd name="T26" fmla="*/ 295 w 297"/>
                <a:gd name="T27" fmla="*/ 293 h 471"/>
                <a:gd name="T28" fmla="*/ 174 w 297"/>
                <a:gd name="T29" fmla="*/ 142 h 471"/>
                <a:gd name="T30" fmla="*/ 166 w 297"/>
                <a:gd name="T31" fmla="*/ 136 h 471"/>
                <a:gd name="T32" fmla="*/ 164 w 297"/>
                <a:gd name="T33" fmla="*/ 134 h 471"/>
                <a:gd name="T34" fmla="*/ 155 w 297"/>
                <a:gd name="T35" fmla="*/ 131 h 471"/>
                <a:gd name="T36" fmla="*/ 153 w 297"/>
                <a:gd name="T37" fmla="*/ 131 h 471"/>
                <a:gd name="T38" fmla="*/ 148 w 297"/>
                <a:gd name="T39" fmla="*/ 131 h 471"/>
                <a:gd name="T40" fmla="*/ 146 w 297"/>
                <a:gd name="T41" fmla="*/ 130 h 471"/>
                <a:gd name="T42" fmla="*/ 142 w 297"/>
                <a:gd name="T43" fmla="*/ 131 h 471"/>
                <a:gd name="T44" fmla="*/ 136 w 297"/>
                <a:gd name="T45" fmla="*/ 133 h 471"/>
                <a:gd name="T46" fmla="*/ 130 w 297"/>
                <a:gd name="T47" fmla="*/ 136 h 471"/>
                <a:gd name="T48" fmla="*/ 122 w 297"/>
                <a:gd name="T49" fmla="*/ 142 h 471"/>
                <a:gd name="T50" fmla="*/ 5 w 297"/>
                <a:gd name="T51" fmla="*/ 289 h 471"/>
                <a:gd name="T52" fmla="*/ 1 w 297"/>
                <a:gd name="T53" fmla="*/ 303 h 471"/>
                <a:gd name="T54" fmla="*/ 0 w 297"/>
                <a:gd name="T55" fmla="*/ 305 h 471"/>
                <a:gd name="T56" fmla="*/ 7 w 297"/>
                <a:gd name="T57" fmla="*/ 325 h 471"/>
                <a:gd name="T58" fmla="*/ 17 w 297"/>
                <a:gd name="T59" fmla="*/ 334 h 471"/>
                <a:gd name="T60" fmla="*/ 32 w 297"/>
                <a:gd name="T61" fmla="*/ 339 h 471"/>
                <a:gd name="T62" fmla="*/ 34 w 297"/>
                <a:gd name="T63" fmla="*/ 339 h 471"/>
                <a:gd name="T64" fmla="*/ 54 w 297"/>
                <a:gd name="T65" fmla="*/ 332 h 471"/>
                <a:gd name="T66" fmla="*/ 237 w 297"/>
                <a:gd name="T67" fmla="*/ 326 h 471"/>
                <a:gd name="T68" fmla="*/ 249 w 297"/>
                <a:gd name="T69" fmla="*/ 336 h 471"/>
                <a:gd name="T70" fmla="*/ 263 w 297"/>
                <a:gd name="T71" fmla="*/ 339 h 471"/>
                <a:gd name="T72" fmla="*/ 270 w 297"/>
                <a:gd name="T73" fmla="*/ 338 h 471"/>
                <a:gd name="T74" fmla="*/ 284 w 297"/>
                <a:gd name="T75" fmla="*/ 332 h 471"/>
                <a:gd name="T76" fmla="*/ 294 w 297"/>
                <a:gd name="T77" fmla="*/ 319 h 471"/>
                <a:gd name="T78" fmla="*/ 297 w 297"/>
                <a:gd name="T79" fmla="*/ 305 h 471"/>
                <a:gd name="T80" fmla="*/ 108 w 297"/>
                <a:gd name="T81" fmla="*/ 295 h 471"/>
                <a:gd name="T82" fmla="*/ 109 w 297"/>
                <a:gd name="T83" fmla="*/ 439 h 471"/>
                <a:gd name="T84" fmla="*/ 121 w 297"/>
                <a:gd name="T85" fmla="*/ 459 h 471"/>
                <a:gd name="T86" fmla="*/ 141 w 297"/>
                <a:gd name="T87" fmla="*/ 470 h 471"/>
                <a:gd name="T88" fmla="*/ 157 w 297"/>
                <a:gd name="T89" fmla="*/ 470 h 471"/>
                <a:gd name="T90" fmla="*/ 176 w 297"/>
                <a:gd name="T91" fmla="*/ 459 h 471"/>
                <a:gd name="T92" fmla="*/ 187 w 297"/>
                <a:gd name="T93" fmla="*/ 439 h 471"/>
                <a:gd name="T94" fmla="*/ 148 w 297"/>
                <a:gd name="T95" fmla="*/ 24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7" h="471">
                  <a:moveTo>
                    <a:pt x="147" y="108"/>
                  </a:moveTo>
                  <a:lnTo>
                    <a:pt x="147" y="108"/>
                  </a:lnTo>
                  <a:lnTo>
                    <a:pt x="159" y="107"/>
                  </a:lnTo>
                  <a:lnTo>
                    <a:pt x="168" y="104"/>
                  </a:lnTo>
                  <a:lnTo>
                    <a:pt x="177" y="98"/>
                  </a:lnTo>
                  <a:lnTo>
                    <a:pt x="186" y="92"/>
                  </a:lnTo>
                  <a:lnTo>
                    <a:pt x="192" y="84"/>
                  </a:lnTo>
                  <a:lnTo>
                    <a:pt x="197" y="74"/>
                  </a:lnTo>
                  <a:lnTo>
                    <a:pt x="201" y="65"/>
                  </a:lnTo>
                  <a:lnTo>
                    <a:pt x="202" y="53"/>
                  </a:lnTo>
                  <a:lnTo>
                    <a:pt x="202" y="53"/>
                  </a:lnTo>
                  <a:lnTo>
                    <a:pt x="201" y="43"/>
                  </a:lnTo>
                  <a:lnTo>
                    <a:pt x="197" y="32"/>
                  </a:lnTo>
                  <a:lnTo>
                    <a:pt x="192" y="23"/>
                  </a:lnTo>
                  <a:lnTo>
                    <a:pt x="186" y="16"/>
                  </a:lnTo>
                  <a:lnTo>
                    <a:pt x="177" y="9"/>
                  </a:lnTo>
                  <a:lnTo>
                    <a:pt x="168" y="4"/>
                  </a:lnTo>
                  <a:lnTo>
                    <a:pt x="159" y="1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7" y="1"/>
                  </a:lnTo>
                  <a:lnTo>
                    <a:pt x="126" y="4"/>
                  </a:lnTo>
                  <a:lnTo>
                    <a:pt x="118" y="9"/>
                  </a:lnTo>
                  <a:lnTo>
                    <a:pt x="109" y="16"/>
                  </a:lnTo>
                  <a:lnTo>
                    <a:pt x="103" y="23"/>
                  </a:lnTo>
                  <a:lnTo>
                    <a:pt x="98" y="32"/>
                  </a:lnTo>
                  <a:lnTo>
                    <a:pt x="95" y="43"/>
                  </a:lnTo>
                  <a:lnTo>
                    <a:pt x="94" y="53"/>
                  </a:lnTo>
                  <a:lnTo>
                    <a:pt x="94" y="53"/>
                  </a:lnTo>
                  <a:lnTo>
                    <a:pt x="95" y="65"/>
                  </a:lnTo>
                  <a:lnTo>
                    <a:pt x="98" y="74"/>
                  </a:lnTo>
                  <a:lnTo>
                    <a:pt x="103" y="84"/>
                  </a:lnTo>
                  <a:lnTo>
                    <a:pt x="109" y="92"/>
                  </a:lnTo>
                  <a:lnTo>
                    <a:pt x="118" y="98"/>
                  </a:lnTo>
                  <a:lnTo>
                    <a:pt x="126" y="104"/>
                  </a:lnTo>
                  <a:lnTo>
                    <a:pt x="137" y="107"/>
                  </a:lnTo>
                  <a:lnTo>
                    <a:pt x="147" y="108"/>
                  </a:lnTo>
                  <a:lnTo>
                    <a:pt x="147" y="108"/>
                  </a:lnTo>
                  <a:close/>
                  <a:moveTo>
                    <a:pt x="297" y="303"/>
                  </a:moveTo>
                  <a:lnTo>
                    <a:pt x="297" y="303"/>
                  </a:lnTo>
                  <a:lnTo>
                    <a:pt x="296" y="298"/>
                  </a:lnTo>
                  <a:lnTo>
                    <a:pt x="295" y="293"/>
                  </a:lnTo>
                  <a:lnTo>
                    <a:pt x="293" y="289"/>
                  </a:lnTo>
                  <a:lnTo>
                    <a:pt x="289" y="284"/>
                  </a:lnTo>
                  <a:lnTo>
                    <a:pt x="174" y="142"/>
                  </a:lnTo>
                  <a:lnTo>
                    <a:pt x="174" y="142"/>
                  </a:lnTo>
                  <a:lnTo>
                    <a:pt x="171" y="139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64" y="134"/>
                  </a:lnTo>
                  <a:lnTo>
                    <a:pt x="164" y="134"/>
                  </a:lnTo>
                  <a:lnTo>
                    <a:pt x="161" y="133"/>
                  </a:lnTo>
                  <a:lnTo>
                    <a:pt x="161" y="133"/>
                  </a:lnTo>
                  <a:lnTo>
                    <a:pt x="155" y="131"/>
                  </a:lnTo>
                  <a:lnTo>
                    <a:pt x="155" y="131"/>
                  </a:lnTo>
                  <a:lnTo>
                    <a:pt x="153" y="131"/>
                  </a:lnTo>
                  <a:lnTo>
                    <a:pt x="153" y="131"/>
                  </a:lnTo>
                  <a:lnTo>
                    <a:pt x="150" y="130"/>
                  </a:lnTo>
                  <a:lnTo>
                    <a:pt x="150" y="130"/>
                  </a:lnTo>
                  <a:lnTo>
                    <a:pt x="148" y="131"/>
                  </a:lnTo>
                  <a:lnTo>
                    <a:pt x="148" y="131"/>
                  </a:lnTo>
                  <a:lnTo>
                    <a:pt x="146" y="130"/>
                  </a:lnTo>
                  <a:lnTo>
                    <a:pt x="146" y="130"/>
                  </a:lnTo>
                  <a:lnTo>
                    <a:pt x="144" y="131"/>
                  </a:lnTo>
                  <a:lnTo>
                    <a:pt x="144" y="131"/>
                  </a:lnTo>
                  <a:lnTo>
                    <a:pt x="142" y="131"/>
                  </a:lnTo>
                  <a:lnTo>
                    <a:pt x="142" y="131"/>
                  </a:lnTo>
                  <a:lnTo>
                    <a:pt x="136" y="133"/>
                  </a:lnTo>
                  <a:lnTo>
                    <a:pt x="136" y="133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26" y="139"/>
                  </a:lnTo>
                  <a:lnTo>
                    <a:pt x="122" y="142"/>
                  </a:lnTo>
                  <a:lnTo>
                    <a:pt x="8" y="284"/>
                  </a:lnTo>
                  <a:lnTo>
                    <a:pt x="8" y="284"/>
                  </a:lnTo>
                  <a:lnTo>
                    <a:pt x="5" y="289"/>
                  </a:lnTo>
                  <a:lnTo>
                    <a:pt x="3" y="293"/>
                  </a:lnTo>
                  <a:lnTo>
                    <a:pt x="1" y="298"/>
                  </a:lnTo>
                  <a:lnTo>
                    <a:pt x="1" y="303"/>
                  </a:lnTo>
                  <a:lnTo>
                    <a:pt x="1" y="303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1" y="312"/>
                  </a:lnTo>
                  <a:lnTo>
                    <a:pt x="3" y="319"/>
                  </a:lnTo>
                  <a:lnTo>
                    <a:pt x="7" y="325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7" y="334"/>
                  </a:lnTo>
                  <a:lnTo>
                    <a:pt x="22" y="337"/>
                  </a:lnTo>
                  <a:lnTo>
                    <a:pt x="27" y="338"/>
                  </a:lnTo>
                  <a:lnTo>
                    <a:pt x="32" y="339"/>
                  </a:lnTo>
                  <a:lnTo>
                    <a:pt x="32" y="339"/>
                  </a:lnTo>
                  <a:lnTo>
                    <a:pt x="34" y="339"/>
                  </a:lnTo>
                  <a:lnTo>
                    <a:pt x="34" y="339"/>
                  </a:lnTo>
                  <a:lnTo>
                    <a:pt x="41" y="338"/>
                  </a:lnTo>
                  <a:lnTo>
                    <a:pt x="48" y="336"/>
                  </a:lnTo>
                  <a:lnTo>
                    <a:pt x="54" y="332"/>
                  </a:lnTo>
                  <a:lnTo>
                    <a:pt x="60" y="326"/>
                  </a:lnTo>
                  <a:lnTo>
                    <a:pt x="148" y="217"/>
                  </a:lnTo>
                  <a:lnTo>
                    <a:pt x="237" y="326"/>
                  </a:lnTo>
                  <a:lnTo>
                    <a:pt x="237" y="326"/>
                  </a:lnTo>
                  <a:lnTo>
                    <a:pt x="242" y="332"/>
                  </a:lnTo>
                  <a:lnTo>
                    <a:pt x="249" y="336"/>
                  </a:lnTo>
                  <a:lnTo>
                    <a:pt x="256" y="338"/>
                  </a:lnTo>
                  <a:lnTo>
                    <a:pt x="263" y="339"/>
                  </a:lnTo>
                  <a:lnTo>
                    <a:pt x="263" y="339"/>
                  </a:lnTo>
                  <a:lnTo>
                    <a:pt x="264" y="339"/>
                  </a:lnTo>
                  <a:lnTo>
                    <a:pt x="264" y="339"/>
                  </a:lnTo>
                  <a:lnTo>
                    <a:pt x="270" y="338"/>
                  </a:lnTo>
                  <a:lnTo>
                    <a:pt x="275" y="337"/>
                  </a:lnTo>
                  <a:lnTo>
                    <a:pt x="280" y="334"/>
                  </a:lnTo>
                  <a:lnTo>
                    <a:pt x="284" y="332"/>
                  </a:lnTo>
                  <a:lnTo>
                    <a:pt x="284" y="332"/>
                  </a:lnTo>
                  <a:lnTo>
                    <a:pt x="289" y="325"/>
                  </a:lnTo>
                  <a:lnTo>
                    <a:pt x="294" y="319"/>
                  </a:lnTo>
                  <a:lnTo>
                    <a:pt x="296" y="312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3"/>
                  </a:lnTo>
                  <a:lnTo>
                    <a:pt x="297" y="303"/>
                  </a:lnTo>
                  <a:close/>
                  <a:moveTo>
                    <a:pt x="108" y="295"/>
                  </a:moveTo>
                  <a:lnTo>
                    <a:pt x="108" y="432"/>
                  </a:lnTo>
                  <a:lnTo>
                    <a:pt x="108" y="432"/>
                  </a:lnTo>
                  <a:lnTo>
                    <a:pt x="109" y="439"/>
                  </a:lnTo>
                  <a:lnTo>
                    <a:pt x="112" y="447"/>
                  </a:lnTo>
                  <a:lnTo>
                    <a:pt x="116" y="454"/>
                  </a:lnTo>
                  <a:lnTo>
                    <a:pt x="121" y="459"/>
                  </a:lnTo>
                  <a:lnTo>
                    <a:pt x="126" y="465"/>
                  </a:lnTo>
                  <a:lnTo>
                    <a:pt x="134" y="468"/>
                  </a:lnTo>
                  <a:lnTo>
                    <a:pt x="141" y="470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57" y="470"/>
                  </a:lnTo>
                  <a:lnTo>
                    <a:pt x="164" y="468"/>
                  </a:lnTo>
                  <a:lnTo>
                    <a:pt x="170" y="465"/>
                  </a:lnTo>
                  <a:lnTo>
                    <a:pt x="176" y="459"/>
                  </a:lnTo>
                  <a:lnTo>
                    <a:pt x="181" y="454"/>
                  </a:lnTo>
                  <a:lnTo>
                    <a:pt x="185" y="447"/>
                  </a:lnTo>
                  <a:lnTo>
                    <a:pt x="187" y="439"/>
                  </a:lnTo>
                  <a:lnTo>
                    <a:pt x="188" y="432"/>
                  </a:lnTo>
                  <a:lnTo>
                    <a:pt x="188" y="295"/>
                  </a:lnTo>
                  <a:lnTo>
                    <a:pt x="148" y="246"/>
                  </a:lnTo>
                  <a:lnTo>
                    <a:pt x="108" y="295"/>
                  </a:lnTo>
                  <a:close/>
                </a:path>
              </a:pathLst>
            </a:custGeom>
            <a:solidFill>
              <a:srgbClr val="9EA7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7299326" y="4564063"/>
              <a:ext cx="236538" cy="373062"/>
            </a:xfrm>
            <a:custGeom>
              <a:avLst/>
              <a:gdLst>
                <a:gd name="T0" fmla="*/ 158 w 296"/>
                <a:gd name="T1" fmla="*/ 107 h 471"/>
                <a:gd name="T2" fmla="*/ 185 w 296"/>
                <a:gd name="T3" fmla="*/ 92 h 471"/>
                <a:gd name="T4" fmla="*/ 200 w 296"/>
                <a:gd name="T5" fmla="*/ 65 h 471"/>
                <a:gd name="T6" fmla="*/ 200 w 296"/>
                <a:gd name="T7" fmla="*/ 43 h 471"/>
                <a:gd name="T8" fmla="*/ 185 w 296"/>
                <a:gd name="T9" fmla="*/ 16 h 471"/>
                <a:gd name="T10" fmla="*/ 158 w 296"/>
                <a:gd name="T11" fmla="*/ 1 h 471"/>
                <a:gd name="T12" fmla="*/ 137 w 296"/>
                <a:gd name="T13" fmla="*/ 1 h 471"/>
                <a:gd name="T14" fmla="*/ 110 w 296"/>
                <a:gd name="T15" fmla="*/ 16 h 471"/>
                <a:gd name="T16" fmla="*/ 95 w 296"/>
                <a:gd name="T17" fmla="*/ 43 h 471"/>
                <a:gd name="T18" fmla="*/ 95 w 296"/>
                <a:gd name="T19" fmla="*/ 65 h 471"/>
                <a:gd name="T20" fmla="*/ 110 w 296"/>
                <a:gd name="T21" fmla="*/ 92 h 471"/>
                <a:gd name="T22" fmla="*/ 137 w 296"/>
                <a:gd name="T23" fmla="*/ 107 h 471"/>
                <a:gd name="T24" fmla="*/ 296 w 296"/>
                <a:gd name="T25" fmla="*/ 303 h 471"/>
                <a:gd name="T26" fmla="*/ 294 w 296"/>
                <a:gd name="T27" fmla="*/ 293 h 471"/>
                <a:gd name="T28" fmla="*/ 175 w 296"/>
                <a:gd name="T29" fmla="*/ 142 h 471"/>
                <a:gd name="T30" fmla="*/ 166 w 296"/>
                <a:gd name="T31" fmla="*/ 136 h 471"/>
                <a:gd name="T32" fmla="*/ 163 w 296"/>
                <a:gd name="T33" fmla="*/ 134 h 471"/>
                <a:gd name="T34" fmla="*/ 155 w 296"/>
                <a:gd name="T35" fmla="*/ 131 h 471"/>
                <a:gd name="T36" fmla="*/ 153 w 296"/>
                <a:gd name="T37" fmla="*/ 131 h 471"/>
                <a:gd name="T38" fmla="*/ 149 w 296"/>
                <a:gd name="T39" fmla="*/ 131 h 471"/>
                <a:gd name="T40" fmla="*/ 146 w 296"/>
                <a:gd name="T41" fmla="*/ 130 h 471"/>
                <a:gd name="T42" fmla="*/ 141 w 296"/>
                <a:gd name="T43" fmla="*/ 131 h 471"/>
                <a:gd name="T44" fmla="*/ 136 w 296"/>
                <a:gd name="T45" fmla="*/ 133 h 471"/>
                <a:gd name="T46" fmla="*/ 130 w 296"/>
                <a:gd name="T47" fmla="*/ 136 h 471"/>
                <a:gd name="T48" fmla="*/ 122 w 296"/>
                <a:gd name="T49" fmla="*/ 142 h 471"/>
                <a:gd name="T50" fmla="*/ 4 w 296"/>
                <a:gd name="T51" fmla="*/ 289 h 471"/>
                <a:gd name="T52" fmla="*/ 0 w 296"/>
                <a:gd name="T53" fmla="*/ 303 h 471"/>
                <a:gd name="T54" fmla="*/ 0 w 296"/>
                <a:gd name="T55" fmla="*/ 305 h 471"/>
                <a:gd name="T56" fmla="*/ 7 w 296"/>
                <a:gd name="T57" fmla="*/ 325 h 471"/>
                <a:gd name="T58" fmla="*/ 17 w 296"/>
                <a:gd name="T59" fmla="*/ 334 h 471"/>
                <a:gd name="T60" fmla="*/ 31 w 296"/>
                <a:gd name="T61" fmla="*/ 339 h 471"/>
                <a:gd name="T62" fmla="*/ 33 w 296"/>
                <a:gd name="T63" fmla="*/ 339 h 471"/>
                <a:gd name="T64" fmla="*/ 54 w 296"/>
                <a:gd name="T65" fmla="*/ 332 h 471"/>
                <a:gd name="T66" fmla="*/ 236 w 296"/>
                <a:gd name="T67" fmla="*/ 326 h 471"/>
                <a:gd name="T68" fmla="*/ 249 w 296"/>
                <a:gd name="T69" fmla="*/ 336 h 471"/>
                <a:gd name="T70" fmla="*/ 263 w 296"/>
                <a:gd name="T71" fmla="*/ 339 h 471"/>
                <a:gd name="T72" fmla="*/ 270 w 296"/>
                <a:gd name="T73" fmla="*/ 338 h 471"/>
                <a:gd name="T74" fmla="*/ 284 w 296"/>
                <a:gd name="T75" fmla="*/ 332 h 471"/>
                <a:gd name="T76" fmla="*/ 293 w 296"/>
                <a:gd name="T77" fmla="*/ 319 h 471"/>
                <a:gd name="T78" fmla="*/ 296 w 296"/>
                <a:gd name="T79" fmla="*/ 305 h 471"/>
                <a:gd name="T80" fmla="*/ 109 w 296"/>
                <a:gd name="T81" fmla="*/ 295 h 471"/>
                <a:gd name="T82" fmla="*/ 110 w 296"/>
                <a:gd name="T83" fmla="*/ 439 h 471"/>
                <a:gd name="T84" fmla="*/ 120 w 296"/>
                <a:gd name="T85" fmla="*/ 459 h 471"/>
                <a:gd name="T86" fmla="*/ 140 w 296"/>
                <a:gd name="T87" fmla="*/ 470 h 471"/>
                <a:gd name="T88" fmla="*/ 156 w 296"/>
                <a:gd name="T89" fmla="*/ 470 h 471"/>
                <a:gd name="T90" fmla="*/ 176 w 296"/>
                <a:gd name="T91" fmla="*/ 459 h 471"/>
                <a:gd name="T92" fmla="*/ 187 w 296"/>
                <a:gd name="T93" fmla="*/ 439 h 471"/>
                <a:gd name="T94" fmla="*/ 149 w 296"/>
                <a:gd name="T95" fmla="*/ 24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6" h="471">
                  <a:moveTo>
                    <a:pt x="147" y="108"/>
                  </a:moveTo>
                  <a:lnTo>
                    <a:pt x="147" y="108"/>
                  </a:lnTo>
                  <a:lnTo>
                    <a:pt x="158" y="107"/>
                  </a:lnTo>
                  <a:lnTo>
                    <a:pt x="168" y="104"/>
                  </a:lnTo>
                  <a:lnTo>
                    <a:pt x="178" y="98"/>
                  </a:lnTo>
                  <a:lnTo>
                    <a:pt x="185" y="92"/>
                  </a:lnTo>
                  <a:lnTo>
                    <a:pt x="192" y="84"/>
                  </a:lnTo>
                  <a:lnTo>
                    <a:pt x="197" y="74"/>
                  </a:lnTo>
                  <a:lnTo>
                    <a:pt x="200" y="65"/>
                  </a:lnTo>
                  <a:lnTo>
                    <a:pt x="201" y="53"/>
                  </a:lnTo>
                  <a:lnTo>
                    <a:pt x="201" y="53"/>
                  </a:lnTo>
                  <a:lnTo>
                    <a:pt x="200" y="43"/>
                  </a:lnTo>
                  <a:lnTo>
                    <a:pt x="197" y="32"/>
                  </a:lnTo>
                  <a:lnTo>
                    <a:pt x="192" y="23"/>
                  </a:lnTo>
                  <a:lnTo>
                    <a:pt x="185" y="16"/>
                  </a:lnTo>
                  <a:lnTo>
                    <a:pt x="178" y="9"/>
                  </a:lnTo>
                  <a:lnTo>
                    <a:pt x="168" y="4"/>
                  </a:lnTo>
                  <a:lnTo>
                    <a:pt x="158" y="1"/>
                  </a:lnTo>
                  <a:lnTo>
                    <a:pt x="147" y="0"/>
                  </a:lnTo>
                  <a:lnTo>
                    <a:pt x="147" y="0"/>
                  </a:lnTo>
                  <a:lnTo>
                    <a:pt x="137" y="1"/>
                  </a:lnTo>
                  <a:lnTo>
                    <a:pt x="127" y="4"/>
                  </a:lnTo>
                  <a:lnTo>
                    <a:pt x="117" y="9"/>
                  </a:lnTo>
                  <a:lnTo>
                    <a:pt x="110" y="16"/>
                  </a:lnTo>
                  <a:lnTo>
                    <a:pt x="102" y="23"/>
                  </a:lnTo>
                  <a:lnTo>
                    <a:pt x="98" y="32"/>
                  </a:lnTo>
                  <a:lnTo>
                    <a:pt x="95" y="43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95" y="65"/>
                  </a:lnTo>
                  <a:lnTo>
                    <a:pt x="98" y="74"/>
                  </a:lnTo>
                  <a:lnTo>
                    <a:pt x="102" y="84"/>
                  </a:lnTo>
                  <a:lnTo>
                    <a:pt x="110" y="92"/>
                  </a:lnTo>
                  <a:lnTo>
                    <a:pt x="117" y="98"/>
                  </a:lnTo>
                  <a:lnTo>
                    <a:pt x="127" y="104"/>
                  </a:lnTo>
                  <a:lnTo>
                    <a:pt x="137" y="107"/>
                  </a:lnTo>
                  <a:lnTo>
                    <a:pt x="147" y="108"/>
                  </a:lnTo>
                  <a:lnTo>
                    <a:pt x="147" y="108"/>
                  </a:lnTo>
                  <a:close/>
                  <a:moveTo>
                    <a:pt x="296" y="303"/>
                  </a:moveTo>
                  <a:lnTo>
                    <a:pt x="296" y="303"/>
                  </a:lnTo>
                  <a:lnTo>
                    <a:pt x="296" y="298"/>
                  </a:lnTo>
                  <a:lnTo>
                    <a:pt x="294" y="293"/>
                  </a:lnTo>
                  <a:lnTo>
                    <a:pt x="292" y="289"/>
                  </a:lnTo>
                  <a:lnTo>
                    <a:pt x="289" y="284"/>
                  </a:lnTo>
                  <a:lnTo>
                    <a:pt x="175" y="142"/>
                  </a:lnTo>
                  <a:lnTo>
                    <a:pt x="175" y="142"/>
                  </a:lnTo>
                  <a:lnTo>
                    <a:pt x="170" y="139"/>
                  </a:lnTo>
                  <a:lnTo>
                    <a:pt x="166" y="136"/>
                  </a:lnTo>
                  <a:lnTo>
                    <a:pt x="166" y="136"/>
                  </a:lnTo>
                  <a:lnTo>
                    <a:pt x="163" y="134"/>
                  </a:lnTo>
                  <a:lnTo>
                    <a:pt x="163" y="134"/>
                  </a:lnTo>
                  <a:lnTo>
                    <a:pt x="160" y="133"/>
                  </a:lnTo>
                  <a:lnTo>
                    <a:pt x="160" y="133"/>
                  </a:lnTo>
                  <a:lnTo>
                    <a:pt x="155" y="131"/>
                  </a:lnTo>
                  <a:lnTo>
                    <a:pt x="155" y="131"/>
                  </a:lnTo>
                  <a:lnTo>
                    <a:pt x="153" y="131"/>
                  </a:lnTo>
                  <a:lnTo>
                    <a:pt x="153" y="131"/>
                  </a:lnTo>
                  <a:lnTo>
                    <a:pt x="150" y="130"/>
                  </a:lnTo>
                  <a:lnTo>
                    <a:pt x="150" y="130"/>
                  </a:lnTo>
                  <a:lnTo>
                    <a:pt x="149" y="131"/>
                  </a:lnTo>
                  <a:lnTo>
                    <a:pt x="149" y="131"/>
                  </a:lnTo>
                  <a:lnTo>
                    <a:pt x="146" y="130"/>
                  </a:lnTo>
                  <a:lnTo>
                    <a:pt x="146" y="130"/>
                  </a:lnTo>
                  <a:lnTo>
                    <a:pt x="143" y="131"/>
                  </a:lnTo>
                  <a:lnTo>
                    <a:pt x="143" y="131"/>
                  </a:lnTo>
                  <a:lnTo>
                    <a:pt x="141" y="131"/>
                  </a:lnTo>
                  <a:lnTo>
                    <a:pt x="141" y="131"/>
                  </a:lnTo>
                  <a:lnTo>
                    <a:pt x="136" y="133"/>
                  </a:lnTo>
                  <a:lnTo>
                    <a:pt x="136" y="133"/>
                  </a:lnTo>
                  <a:lnTo>
                    <a:pt x="133" y="134"/>
                  </a:lnTo>
                  <a:lnTo>
                    <a:pt x="133" y="134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25" y="139"/>
                  </a:lnTo>
                  <a:lnTo>
                    <a:pt x="122" y="142"/>
                  </a:lnTo>
                  <a:lnTo>
                    <a:pt x="7" y="284"/>
                  </a:lnTo>
                  <a:lnTo>
                    <a:pt x="7" y="284"/>
                  </a:lnTo>
                  <a:lnTo>
                    <a:pt x="4" y="289"/>
                  </a:lnTo>
                  <a:lnTo>
                    <a:pt x="2" y="293"/>
                  </a:lnTo>
                  <a:lnTo>
                    <a:pt x="1" y="298"/>
                  </a:lnTo>
                  <a:lnTo>
                    <a:pt x="0" y="303"/>
                  </a:lnTo>
                  <a:lnTo>
                    <a:pt x="0" y="303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1" y="312"/>
                  </a:lnTo>
                  <a:lnTo>
                    <a:pt x="3" y="319"/>
                  </a:lnTo>
                  <a:lnTo>
                    <a:pt x="7" y="325"/>
                  </a:lnTo>
                  <a:lnTo>
                    <a:pt x="12" y="332"/>
                  </a:lnTo>
                  <a:lnTo>
                    <a:pt x="12" y="332"/>
                  </a:lnTo>
                  <a:lnTo>
                    <a:pt x="17" y="334"/>
                  </a:lnTo>
                  <a:lnTo>
                    <a:pt x="22" y="337"/>
                  </a:lnTo>
                  <a:lnTo>
                    <a:pt x="26" y="338"/>
                  </a:lnTo>
                  <a:lnTo>
                    <a:pt x="31" y="339"/>
                  </a:lnTo>
                  <a:lnTo>
                    <a:pt x="31" y="339"/>
                  </a:lnTo>
                  <a:lnTo>
                    <a:pt x="33" y="339"/>
                  </a:lnTo>
                  <a:lnTo>
                    <a:pt x="33" y="339"/>
                  </a:lnTo>
                  <a:lnTo>
                    <a:pt x="41" y="338"/>
                  </a:lnTo>
                  <a:lnTo>
                    <a:pt x="48" y="336"/>
                  </a:lnTo>
                  <a:lnTo>
                    <a:pt x="54" y="332"/>
                  </a:lnTo>
                  <a:lnTo>
                    <a:pt x="60" y="326"/>
                  </a:lnTo>
                  <a:lnTo>
                    <a:pt x="149" y="217"/>
                  </a:lnTo>
                  <a:lnTo>
                    <a:pt x="236" y="326"/>
                  </a:lnTo>
                  <a:lnTo>
                    <a:pt x="236" y="326"/>
                  </a:lnTo>
                  <a:lnTo>
                    <a:pt x="242" y="332"/>
                  </a:lnTo>
                  <a:lnTo>
                    <a:pt x="249" y="336"/>
                  </a:lnTo>
                  <a:lnTo>
                    <a:pt x="255" y="338"/>
                  </a:lnTo>
                  <a:lnTo>
                    <a:pt x="263" y="339"/>
                  </a:lnTo>
                  <a:lnTo>
                    <a:pt x="263" y="339"/>
                  </a:lnTo>
                  <a:lnTo>
                    <a:pt x="265" y="339"/>
                  </a:lnTo>
                  <a:lnTo>
                    <a:pt x="265" y="339"/>
                  </a:lnTo>
                  <a:lnTo>
                    <a:pt x="270" y="338"/>
                  </a:lnTo>
                  <a:lnTo>
                    <a:pt x="275" y="337"/>
                  </a:lnTo>
                  <a:lnTo>
                    <a:pt x="279" y="334"/>
                  </a:lnTo>
                  <a:lnTo>
                    <a:pt x="284" y="332"/>
                  </a:lnTo>
                  <a:lnTo>
                    <a:pt x="284" y="332"/>
                  </a:lnTo>
                  <a:lnTo>
                    <a:pt x="290" y="325"/>
                  </a:lnTo>
                  <a:lnTo>
                    <a:pt x="293" y="319"/>
                  </a:lnTo>
                  <a:lnTo>
                    <a:pt x="295" y="312"/>
                  </a:lnTo>
                  <a:lnTo>
                    <a:pt x="296" y="305"/>
                  </a:lnTo>
                  <a:lnTo>
                    <a:pt x="296" y="305"/>
                  </a:lnTo>
                  <a:lnTo>
                    <a:pt x="296" y="303"/>
                  </a:lnTo>
                  <a:lnTo>
                    <a:pt x="296" y="303"/>
                  </a:lnTo>
                  <a:close/>
                  <a:moveTo>
                    <a:pt x="109" y="295"/>
                  </a:moveTo>
                  <a:lnTo>
                    <a:pt x="109" y="432"/>
                  </a:lnTo>
                  <a:lnTo>
                    <a:pt x="109" y="432"/>
                  </a:lnTo>
                  <a:lnTo>
                    <a:pt x="110" y="439"/>
                  </a:lnTo>
                  <a:lnTo>
                    <a:pt x="112" y="447"/>
                  </a:lnTo>
                  <a:lnTo>
                    <a:pt x="115" y="454"/>
                  </a:lnTo>
                  <a:lnTo>
                    <a:pt x="120" y="459"/>
                  </a:lnTo>
                  <a:lnTo>
                    <a:pt x="127" y="465"/>
                  </a:lnTo>
                  <a:lnTo>
                    <a:pt x="133" y="468"/>
                  </a:lnTo>
                  <a:lnTo>
                    <a:pt x="140" y="470"/>
                  </a:lnTo>
                  <a:lnTo>
                    <a:pt x="149" y="471"/>
                  </a:lnTo>
                  <a:lnTo>
                    <a:pt x="149" y="471"/>
                  </a:lnTo>
                  <a:lnTo>
                    <a:pt x="156" y="470"/>
                  </a:lnTo>
                  <a:lnTo>
                    <a:pt x="163" y="468"/>
                  </a:lnTo>
                  <a:lnTo>
                    <a:pt x="170" y="465"/>
                  </a:lnTo>
                  <a:lnTo>
                    <a:pt x="176" y="459"/>
                  </a:lnTo>
                  <a:lnTo>
                    <a:pt x="181" y="454"/>
                  </a:lnTo>
                  <a:lnTo>
                    <a:pt x="184" y="447"/>
                  </a:lnTo>
                  <a:lnTo>
                    <a:pt x="187" y="439"/>
                  </a:lnTo>
                  <a:lnTo>
                    <a:pt x="187" y="432"/>
                  </a:lnTo>
                  <a:lnTo>
                    <a:pt x="187" y="295"/>
                  </a:lnTo>
                  <a:lnTo>
                    <a:pt x="149" y="246"/>
                  </a:lnTo>
                  <a:lnTo>
                    <a:pt x="109" y="295"/>
                  </a:lnTo>
                  <a:close/>
                </a:path>
              </a:pathLst>
            </a:custGeom>
            <a:solidFill>
              <a:srgbClr val="0504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auto">
            <a:xfrm>
              <a:off x="7019926" y="4564063"/>
              <a:ext cx="236538" cy="373062"/>
            </a:xfrm>
            <a:custGeom>
              <a:avLst/>
              <a:gdLst>
                <a:gd name="T0" fmla="*/ 159 w 297"/>
                <a:gd name="T1" fmla="*/ 107 h 471"/>
                <a:gd name="T2" fmla="*/ 186 w 297"/>
                <a:gd name="T3" fmla="*/ 92 h 471"/>
                <a:gd name="T4" fmla="*/ 201 w 297"/>
                <a:gd name="T5" fmla="*/ 65 h 471"/>
                <a:gd name="T6" fmla="*/ 201 w 297"/>
                <a:gd name="T7" fmla="*/ 43 h 471"/>
                <a:gd name="T8" fmla="*/ 186 w 297"/>
                <a:gd name="T9" fmla="*/ 16 h 471"/>
                <a:gd name="T10" fmla="*/ 159 w 297"/>
                <a:gd name="T11" fmla="*/ 1 h 471"/>
                <a:gd name="T12" fmla="*/ 137 w 297"/>
                <a:gd name="T13" fmla="*/ 1 h 471"/>
                <a:gd name="T14" fmla="*/ 110 w 297"/>
                <a:gd name="T15" fmla="*/ 16 h 471"/>
                <a:gd name="T16" fmla="*/ 95 w 297"/>
                <a:gd name="T17" fmla="*/ 43 h 471"/>
                <a:gd name="T18" fmla="*/ 95 w 297"/>
                <a:gd name="T19" fmla="*/ 65 h 471"/>
                <a:gd name="T20" fmla="*/ 110 w 297"/>
                <a:gd name="T21" fmla="*/ 92 h 471"/>
                <a:gd name="T22" fmla="*/ 137 w 297"/>
                <a:gd name="T23" fmla="*/ 107 h 471"/>
                <a:gd name="T24" fmla="*/ 297 w 297"/>
                <a:gd name="T25" fmla="*/ 303 h 471"/>
                <a:gd name="T26" fmla="*/ 295 w 297"/>
                <a:gd name="T27" fmla="*/ 293 h 471"/>
                <a:gd name="T28" fmla="*/ 175 w 297"/>
                <a:gd name="T29" fmla="*/ 142 h 471"/>
                <a:gd name="T30" fmla="*/ 167 w 297"/>
                <a:gd name="T31" fmla="*/ 136 h 471"/>
                <a:gd name="T32" fmla="*/ 165 w 297"/>
                <a:gd name="T33" fmla="*/ 134 h 471"/>
                <a:gd name="T34" fmla="*/ 155 w 297"/>
                <a:gd name="T35" fmla="*/ 131 h 471"/>
                <a:gd name="T36" fmla="*/ 154 w 297"/>
                <a:gd name="T37" fmla="*/ 131 h 471"/>
                <a:gd name="T38" fmla="*/ 149 w 297"/>
                <a:gd name="T39" fmla="*/ 131 h 471"/>
                <a:gd name="T40" fmla="*/ 147 w 297"/>
                <a:gd name="T41" fmla="*/ 130 h 471"/>
                <a:gd name="T42" fmla="*/ 143 w 297"/>
                <a:gd name="T43" fmla="*/ 131 h 471"/>
                <a:gd name="T44" fmla="*/ 136 w 297"/>
                <a:gd name="T45" fmla="*/ 133 h 471"/>
                <a:gd name="T46" fmla="*/ 131 w 297"/>
                <a:gd name="T47" fmla="*/ 136 h 471"/>
                <a:gd name="T48" fmla="*/ 123 w 297"/>
                <a:gd name="T49" fmla="*/ 142 h 471"/>
                <a:gd name="T50" fmla="*/ 5 w 297"/>
                <a:gd name="T51" fmla="*/ 289 h 471"/>
                <a:gd name="T52" fmla="*/ 0 w 297"/>
                <a:gd name="T53" fmla="*/ 303 h 471"/>
                <a:gd name="T54" fmla="*/ 0 w 297"/>
                <a:gd name="T55" fmla="*/ 305 h 471"/>
                <a:gd name="T56" fmla="*/ 8 w 297"/>
                <a:gd name="T57" fmla="*/ 325 h 471"/>
                <a:gd name="T58" fmla="*/ 18 w 297"/>
                <a:gd name="T59" fmla="*/ 334 h 471"/>
                <a:gd name="T60" fmla="*/ 33 w 297"/>
                <a:gd name="T61" fmla="*/ 339 h 471"/>
                <a:gd name="T62" fmla="*/ 34 w 297"/>
                <a:gd name="T63" fmla="*/ 339 h 471"/>
                <a:gd name="T64" fmla="*/ 55 w 297"/>
                <a:gd name="T65" fmla="*/ 332 h 471"/>
                <a:gd name="T66" fmla="*/ 238 w 297"/>
                <a:gd name="T67" fmla="*/ 326 h 471"/>
                <a:gd name="T68" fmla="*/ 249 w 297"/>
                <a:gd name="T69" fmla="*/ 336 h 471"/>
                <a:gd name="T70" fmla="*/ 264 w 297"/>
                <a:gd name="T71" fmla="*/ 339 h 471"/>
                <a:gd name="T72" fmla="*/ 270 w 297"/>
                <a:gd name="T73" fmla="*/ 338 h 471"/>
                <a:gd name="T74" fmla="*/ 285 w 297"/>
                <a:gd name="T75" fmla="*/ 332 h 471"/>
                <a:gd name="T76" fmla="*/ 294 w 297"/>
                <a:gd name="T77" fmla="*/ 319 h 471"/>
                <a:gd name="T78" fmla="*/ 297 w 297"/>
                <a:gd name="T79" fmla="*/ 305 h 471"/>
                <a:gd name="T80" fmla="*/ 109 w 297"/>
                <a:gd name="T81" fmla="*/ 295 h 471"/>
                <a:gd name="T82" fmla="*/ 110 w 297"/>
                <a:gd name="T83" fmla="*/ 439 h 471"/>
                <a:gd name="T84" fmla="*/ 121 w 297"/>
                <a:gd name="T85" fmla="*/ 459 h 471"/>
                <a:gd name="T86" fmla="*/ 140 w 297"/>
                <a:gd name="T87" fmla="*/ 470 h 471"/>
                <a:gd name="T88" fmla="*/ 157 w 297"/>
                <a:gd name="T89" fmla="*/ 470 h 471"/>
                <a:gd name="T90" fmla="*/ 177 w 297"/>
                <a:gd name="T91" fmla="*/ 459 h 471"/>
                <a:gd name="T92" fmla="*/ 188 w 297"/>
                <a:gd name="T93" fmla="*/ 439 h 471"/>
                <a:gd name="T94" fmla="*/ 149 w 297"/>
                <a:gd name="T95" fmla="*/ 246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7" h="471">
                  <a:moveTo>
                    <a:pt x="148" y="108"/>
                  </a:moveTo>
                  <a:lnTo>
                    <a:pt x="148" y="108"/>
                  </a:lnTo>
                  <a:lnTo>
                    <a:pt x="159" y="107"/>
                  </a:lnTo>
                  <a:lnTo>
                    <a:pt x="169" y="104"/>
                  </a:lnTo>
                  <a:lnTo>
                    <a:pt x="178" y="98"/>
                  </a:lnTo>
                  <a:lnTo>
                    <a:pt x="186" y="92"/>
                  </a:lnTo>
                  <a:lnTo>
                    <a:pt x="193" y="84"/>
                  </a:lnTo>
                  <a:lnTo>
                    <a:pt x="198" y="74"/>
                  </a:lnTo>
                  <a:lnTo>
                    <a:pt x="201" y="65"/>
                  </a:lnTo>
                  <a:lnTo>
                    <a:pt x="202" y="53"/>
                  </a:lnTo>
                  <a:lnTo>
                    <a:pt x="202" y="53"/>
                  </a:lnTo>
                  <a:lnTo>
                    <a:pt x="201" y="43"/>
                  </a:lnTo>
                  <a:lnTo>
                    <a:pt x="198" y="32"/>
                  </a:lnTo>
                  <a:lnTo>
                    <a:pt x="193" y="23"/>
                  </a:lnTo>
                  <a:lnTo>
                    <a:pt x="186" y="16"/>
                  </a:lnTo>
                  <a:lnTo>
                    <a:pt x="178" y="9"/>
                  </a:lnTo>
                  <a:lnTo>
                    <a:pt x="169" y="4"/>
                  </a:lnTo>
                  <a:lnTo>
                    <a:pt x="159" y="1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37" y="1"/>
                  </a:lnTo>
                  <a:lnTo>
                    <a:pt x="127" y="4"/>
                  </a:lnTo>
                  <a:lnTo>
                    <a:pt x="118" y="9"/>
                  </a:lnTo>
                  <a:lnTo>
                    <a:pt x="110" y="16"/>
                  </a:lnTo>
                  <a:lnTo>
                    <a:pt x="104" y="23"/>
                  </a:lnTo>
                  <a:lnTo>
                    <a:pt x="99" y="32"/>
                  </a:lnTo>
                  <a:lnTo>
                    <a:pt x="95" y="43"/>
                  </a:lnTo>
                  <a:lnTo>
                    <a:pt x="94" y="53"/>
                  </a:lnTo>
                  <a:lnTo>
                    <a:pt x="94" y="53"/>
                  </a:lnTo>
                  <a:lnTo>
                    <a:pt x="95" y="65"/>
                  </a:lnTo>
                  <a:lnTo>
                    <a:pt x="99" y="74"/>
                  </a:lnTo>
                  <a:lnTo>
                    <a:pt x="104" y="84"/>
                  </a:lnTo>
                  <a:lnTo>
                    <a:pt x="110" y="92"/>
                  </a:lnTo>
                  <a:lnTo>
                    <a:pt x="118" y="98"/>
                  </a:lnTo>
                  <a:lnTo>
                    <a:pt x="127" y="104"/>
                  </a:lnTo>
                  <a:lnTo>
                    <a:pt x="137" y="107"/>
                  </a:lnTo>
                  <a:lnTo>
                    <a:pt x="148" y="108"/>
                  </a:lnTo>
                  <a:lnTo>
                    <a:pt x="148" y="108"/>
                  </a:lnTo>
                  <a:close/>
                  <a:moveTo>
                    <a:pt x="297" y="303"/>
                  </a:moveTo>
                  <a:lnTo>
                    <a:pt x="297" y="303"/>
                  </a:lnTo>
                  <a:lnTo>
                    <a:pt x="296" y="298"/>
                  </a:lnTo>
                  <a:lnTo>
                    <a:pt x="295" y="293"/>
                  </a:lnTo>
                  <a:lnTo>
                    <a:pt x="292" y="289"/>
                  </a:lnTo>
                  <a:lnTo>
                    <a:pt x="290" y="284"/>
                  </a:lnTo>
                  <a:lnTo>
                    <a:pt x="175" y="142"/>
                  </a:lnTo>
                  <a:lnTo>
                    <a:pt x="175" y="142"/>
                  </a:lnTo>
                  <a:lnTo>
                    <a:pt x="172" y="139"/>
                  </a:lnTo>
                  <a:lnTo>
                    <a:pt x="167" y="136"/>
                  </a:lnTo>
                  <a:lnTo>
                    <a:pt x="167" y="136"/>
                  </a:lnTo>
                  <a:lnTo>
                    <a:pt x="165" y="134"/>
                  </a:lnTo>
                  <a:lnTo>
                    <a:pt x="165" y="134"/>
                  </a:lnTo>
                  <a:lnTo>
                    <a:pt x="161" y="133"/>
                  </a:lnTo>
                  <a:lnTo>
                    <a:pt x="161" y="133"/>
                  </a:lnTo>
                  <a:lnTo>
                    <a:pt x="155" y="131"/>
                  </a:lnTo>
                  <a:lnTo>
                    <a:pt x="155" y="131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1" y="130"/>
                  </a:lnTo>
                  <a:lnTo>
                    <a:pt x="151" y="130"/>
                  </a:lnTo>
                  <a:lnTo>
                    <a:pt x="149" y="131"/>
                  </a:lnTo>
                  <a:lnTo>
                    <a:pt x="149" y="131"/>
                  </a:lnTo>
                  <a:lnTo>
                    <a:pt x="147" y="130"/>
                  </a:lnTo>
                  <a:lnTo>
                    <a:pt x="147" y="130"/>
                  </a:lnTo>
                  <a:lnTo>
                    <a:pt x="144" y="131"/>
                  </a:lnTo>
                  <a:lnTo>
                    <a:pt x="144" y="131"/>
                  </a:lnTo>
                  <a:lnTo>
                    <a:pt x="143" y="131"/>
                  </a:lnTo>
                  <a:lnTo>
                    <a:pt x="143" y="131"/>
                  </a:lnTo>
                  <a:lnTo>
                    <a:pt x="136" y="133"/>
                  </a:lnTo>
                  <a:lnTo>
                    <a:pt x="136" y="133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1" y="136"/>
                  </a:lnTo>
                  <a:lnTo>
                    <a:pt x="131" y="136"/>
                  </a:lnTo>
                  <a:lnTo>
                    <a:pt x="126" y="139"/>
                  </a:lnTo>
                  <a:lnTo>
                    <a:pt x="123" y="142"/>
                  </a:lnTo>
                  <a:lnTo>
                    <a:pt x="9" y="284"/>
                  </a:lnTo>
                  <a:lnTo>
                    <a:pt x="9" y="284"/>
                  </a:lnTo>
                  <a:lnTo>
                    <a:pt x="5" y="289"/>
                  </a:lnTo>
                  <a:lnTo>
                    <a:pt x="2" y="293"/>
                  </a:lnTo>
                  <a:lnTo>
                    <a:pt x="1" y="298"/>
                  </a:lnTo>
                  <a:lnTo>
                    <a:pt x="0" y="303"/>
                  </a:lnTo>
                  <a:lnTo>
                    <a:pt x="0" y="303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1" y="312"/>
                  </a:lnTo>
                  <a:lnTo>
                    <a:pt x="3" y="319"/>
                  </a:lnTo>
                  <a:lnTo>
                    <a:pt x="8" y="325"/>
                  </a:lnTo>
                  <a:lnTo>
                    <a:pt x="13" y="332"/>
                  </a:lnTo>
                  <a:lnTo>
                    <a:pt x="13" y="332"/>
                  </a:lnTo>
                  <a:lnTo>
                    <a:pt x="18" y="334"/>
                  </a:lnTo>
                  <a:lnTo>
                    <a:pt x="22" y="337"/>
                  </a:lnTo>
                  <a:lnTo>
                    <a:pt x="27" y="338"/>
                  </a:lnTo>
                  <a:lnTo>
                    <a:pt x="33" y="339"/>
                  </a:lnTo>
                  <a:lnTo>
                    <a:pt x="33" y="339"/>
                  </a:lnTo>
                  <a:lnTo>
                    <a:pt x="34" y="339"/>
                  </a:lnTo>
                  <a:lnTo>
                    <a:pt x="34" y="339"/>
                  </a:lnTo>
                  <a:lnTo>
                    <a:pt x="41" y="338"/>
                  </a:lnTo>
                  <a:lnTo>
                    <a:pt x="48" y="336"/>
                  </a:lnTo>
                  <a:lnTo>
                    <a:pt x="55" y="332"/>
                  </a:lnTo>
                  <a:lnTo>
                    <a:pt x="60" y="326"/>
                  </a:lnTo>
                  <a:lnTo>
                    <a:pt x="149" y="217"/>
                  </a:lnTo>
                  <a:lnTo>
                    <a:pt x="238" y="326"/>
                  </a:lnTo>
                  <a:lnTo>
                    <a:pt x="238" y="326"/>
                  </a:lnTo>
                  <a:lnTo>
                    <a:pt x="243" y="332"/>
                  </a:lnTo>
                  <a:lnTo>
                    <a:pt x="249" y="336"/>
                  </a:lnTo>
                  <a:lnTo>
                    <a:pt x="257" y="338"/>
                  </a:lnTo>
                  <a:lnTo>
                    <a:pt x="264" y="339"/>
                  </a:lnTo>
                  <a:lnTo>
                    <a:pt x="264" y="339"/>
                  </a:lnTo>
                  <a:lnTo>
                    <a:pt x="265" y="339"/>
                  </a:lnTo>
                  <a:lnTo>
                    <a:pt x="265" y="339"/>
                  </a:lnTo>
                  <a:lnTo>
                    <a:pt x="270" y="338"/>
                  </a:lnTo>
                  <a:lnTo>
                    <a:pt x="275" y="337"/>
                  </a:lnTo>
                  <a:lnTo>
                    <a:pt x="280" y="334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90" y="325"/>
                  </a:lnTo>
                  <a:lnTo>
                    <a:pt x="294" y="319"/>
                  </a:lnTo>
                  <a:lnTo>
                    <a:pt x="296" y="312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3"/>
                  </a:lnTo>
                  <a:lnTo>
                    <a:pt x="297" y="303"/>
                  </a:lnTo>
                  <a:close/>
                  <a:moveTo>
                    <a:pt x="109" y="295"/>
                  </a:moveTo>
                  <a:lnTo>
                    <a:pt x="109" y="432"/>
                  </a:lnTo>
                  <a:lnTo>
                    <a:pt x="109" y="432"/>
                  </a:lnTo>
                  <a:lnTo>
                    <a:pt x="110" y="439"/>
                  </a:lnTo>
                  <a:lnTo>
                    <a:pt x="112" y="447"/>
                  </a:lnTo>
                  <a:lnTo>
                    <a:pt x="116" y="454"/>
                  </a:lnTo>
                  <a:lnTo>
                    <a:pt x="121" y="459"/>
                  </a:lnTo>
                  <a:lnTo>
                    <a:pt x="127" y="465"/>
                  </a:lnTo>
                  <a:lnTo>
                    <a:pt x="133" y="468"/>
                  </a:lnTo>
                  <a:lnTo>
                    <a:pt x="140" y="470"/>
                  </a:lnTo>
                  <a:lnTo>
                    <a:pt x="149" y="471"/>
                  </a:lnTo>
                  <a:lnTo>
                    <a:pt x="149" y="471"/>
                  </a:lnTo>
                  <a:lnTo>
                    <a:pt x="157" y="470"/>
                  </a:lnTo>
                  <a:lnTo>
                    <a:pt x="165" y="468"/>
                  </a:lnTo>
                  <a:lnTo>
                    <a:pt x="171" y="465"/>
                  </a:lnTo>
                  <a:lnTo>
                    <a:pt x="177" y="459"/>
                  </a:lnTo>
                  <a:lnTo>
                    <a:pt x="181" y="454"/>
                  </a:lnTo>
                  <a:lnTo>
                    <a:pt x="185" y="447"/>
                  </a:lnTo>
                  <a:lnTo>
                    <a:pt x="188" y="439"/>
                  </a:lnTo>
                  <a:lnTo>
                    <a:pt x="189" y="432"/>
                  </a:lnTo>
                  <a:lnTo>
                    <a:pt x="189" y="295"/>
                  </a:lnTo>
                  <a:lnTo>
                    <a:pt x="149" y="246"/>
                  </a:lnTo>
                  <a:lnTo>
                    <a:pt x="109" y="295"/>
                  </a:lnTo>
                  <a:close/>
                </a:path>
              </a:pathLst>
            </a:custGeom>
            <a:solidFill>
              <a:srgbClr val="9EA73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 userDrawn="1"/>
          </p:nvSpPr>
          <p:spPr bwMode="auto">
            <a:xfrm>
              <a:off x="6196013" y="5003800"/>
              <a:ext cx="2449513" cy="222250"/>
            </a:xfrm>
            <a:custGeom>
              <a:avLst/>
              <a:gdLst>
                <a:gd name="T0" fmla="*/ 2672 w 3086"/>
                <a:gd name="T1" fmla="*/ 119 h 280"/>
                <a:gd name="T2" fmla="*/ 2777 w 3086"/>
                <a:gd name="T3" fmla="*/ 136 h 280"/>
                <a:gd name="T4" fmla="*/ 2705 w 3086"/>
                <a:gd name="T5" fmla="*/ 80 h 280"/>
                <a:gd name="T6" fmla="*/ 2283 w 3086"/>
                <a:gd name="T7" fmla="*/ 80 h 280"/>
                <a:gd name="T8" fmla="*/ 2217 w 3086"/>
                <a:gd name="T9" fmla="*/ 198 h 280"/>
                <a:gd name="T10" fmla="*/ 2283 w 3086"/>
                <a:gd name="T11" fmla="*/ 277 h 280"/>
                <a:gd name="T12" fmla="*/ 2465 w 3086"/>
                <a:gd name="T13" fmla="*/ 247 h 280"/>
                <a:gd name="T14" fmla="*/ 2453 w 3086"/>
                <a:gd name="T15" fmla="*/ 98 h 280"/>
                <a:gd name="T16" fmla="*/ 2391 w 3086"/>
                <a:gd name="T17" fmla="*/ 242 h 280"/>
                <a:gd name="T18" fmla="*/ 2260 w 3086"/>
                <a:gd name="T19" fmla="*/ 197 h 280"/>
                <a:gd name="T20" fmla="*/ 2379 w 3086"/>
                <a:gd name="T21" fmla="*/ 115 h 280"/>
                <a:gd name="T22" fmla="*/ 1162 w 3086"/>
                <a:gd name="T23" fmla="*/ 80 h 280"/>
                <a:gd name="T24" fmla="*/ 1192 w 3086"/>
                <a:gd name="T25" fmla="*/ 128 h 280"/>
                <a:gd name="T26" fmla="*/ 1234 w 3086"/>
                <a:gd name="T27" fmla="*/ 110 h 280"/>
                <a:gd name="T28" fmla="*/ 609 w 3086"/>
                <a:gd name="T29" fmla="*/ 93 h 280"/>
                <a:gd name="T30" fmla="*/ 411 w 3086"/>
                <a:gd name="T31" fmla="*/ 93 h 280"/>
                <a:gd name="T32" fmla="*/ 385 w 3086"/>
                <a:gd name="T33" fmla="*/ 230 h 280"/>
                <a:gd name="T34" fmla="*/ 533 w 3086"/>
                <a:gd name="T35" fmla="*/ 280 h 280"/>
                <a:gd name="T36" fmla="*/ 641 w 3086"/>
                <a:gd name="T37" fmla="*/ 210 h 280"/>
                <a:gd name="T38" fmla="*/ 598 w 3086"/>
                <a:gd name="T39" fmla="*/ 197 h 280"/>
                <a:gd name="T40" fmla="*/ 466 w 3086"/>
                <a:gd name="T41" fmla="*/ 242 h 280"/>
                <a:gd name="T42" fmla="*/ 425 w 3086"/>
                <a:gd name="T43" fmla="*/ 141 h 280"/>
                <a:gd name="T44" fmla="*/ 576 w 3086"/>
                <a:gd name="T45" fmla="*/ 119 h 280"/>
                <a:gd name="T46" fmla="*/ 278 w 3086"/>
                <a:gd name="T47" fmla="*/ 223 h 280"/>
                <a:gd name="T48" fmla="*/ 63 w 3086"/>
                <a:gd name="T49" fmla="*/ 230 h 280"/>
                <a:gd name="T50" fmla="*/ 63 w 3086"/>
                <a:gd name="T51" fmla="*/ 50 h 280"/>
                <a:gd name="T52" fmla="*/ 274 w 3086"/>
                <a:gd name="T53" fmla="*/ 54 h 280"/>
                <a:gd name="T54" fmla="*/ 305 w 3086"/>
                <a:gd name="T55" fmla="*/ 20 h 280"/>
                <a:gd name="T56" fmla="*/ 52 w 3086"/>
                <a:gd name="T57" fmla="*/ 6 h 280"/>
                <a:gd name="T58" fmla="*/ 0 w 3086"/>
                <a:gd name="T59" fmla="*/ 175 h 280"/>
                <a:gd name="T60" fmla="*/ 52 w 3086"/>
                <a:gd name="T61" fmla="*/ 274 h 280"/>
                <a:gd name="T62" fmla="*/ 307 w 3086"/>
                <a:gd name="T63" fmla="*/ 261 h 280"/>
                <a:gd name="T64" fmla="*/ 3050 w 3086"/>
                <a:gd name="T65" fmla="*/ 163 h 280"/>
                <a:gd name="T66" fmla="*/ 2889 w 3086"/>
                <a:gd name="T67" fmla="*/ 134 h 280"/>
                <a:gd name="T68" fmla="*/ 3017 w 3086"/>
                <a:gd name="T69" fmla="*/ 115 h 280"/>
                <a:gd name="T70" fmla="*/ 3070 w 3086"/>
                <a:gd name="T71" fmla="*/ 98 h 280"/>
                <a:gd name="T72" fmla="*/ 2888 w 3086"/>
                <a:gd name="T73" fmla="*/ 82 h 280"/>
                <a:gd name="T74" fmla="*/ 2846 w 3086"/>
                <a:gd name="T75" fmla="*/ 153 h 280"/>
                <a:gd name="T76" fmla="*/ 3019 w 3086"/>
                <a:gd name="T77" fmla="*/ 196 h 280"/>
                <a:gd name="T78" fmla="*/ 3034 w 3086"/>
                <a:gd name="T79" fmla="*/ 238 h 280"/>
                <a:gd name="T80" fmla="*/ 2883 w 3086"/>
                <a:gd name="T81" fmla="*/ 223 h 280"/>
                <a:gd name="T82" fmla="*/ 2906 w 3086"/>
                <a:gd name="T83" fmla="*/ 279 h 280"/>
                <a:gd name="T84" fmla="*/ 3078 w 3086"/>
                <a:gd name="T85" fmla="*/ 254 h 280"/>
                <a:gd name="T86" fmla="*/ 3062 w 3086"/>
                <a:gd name="T87" fmla="*/ 168 h 280"/>
                <a:gd name="T88" fmla="*/ 854 w 3086"/>
                <a:gd name="T89" fmla="*/ 119 h 280"/>
                <a:gd name="T90" fmla="*/ 938 w 3086"/>
                <a:gd name="T91" fmla="*/ 129 h 280"/>
                <a:gd name="T92" fmla="*/ 857 w 3086"/>
                <a:gd name="T93" fmla="*/ 80 h 280"/>
                <a:gd name="T94" fmla="*/ 1890 w 3086"/>
                <a:gd name="T95" fmla="*/ 80 h 280"/>
                <a:gd name="T96" fmla="*/ 1916 w 3086"/>
                <a:gd name="T97" fmla="*/ 267 h 280"/>
                <a:gd name="T98" fmla="*/ 2053 w 3086"/>
                <a:gd name="T99" fmla="*/ 267 h 280"/>
                <a:gd name="T100" fmla="*/ 1937 w 3086"/>
                <a:gd name="T101" fmla="*/ 230 h 280"/>
                <a:gd name="T102" fmla="*/ 1673 w 3086"/>
                <a:gd name="T103" fmla="*/ 173 h 280"/>
                <a:gd name="T104" fmla="*/ 1490 w 3086"/>
                <a:gd name="T105" fmla="*/ 239 h 280"/>
                <a:gd name="T106" fmla="*/ 1350 w 3086"/>
                <a:gd name="T107" fmla="*/ 223 h 280"/>
                <a:gd name="T108" fmla="*/ 1527 w 3086"/>
                <a:gd name="T109" fmla="*/ 99 h 280"/>
                <a:gd name="T110" fmla="*/ 1348 w 3086"/>
                <a:gd name="T111" fmla="*/ 83 h 280"/>
                <a:gd name="T112" fmla="*/ 1302 w 3086"/>
                <a:gd name="T113" fmla="*/ 211 h 280"/>
                <a:gd name="T114" fmla="*/ 1394 w 3086"/>
                <a:gd name="T115" fmla="*/ 279 h 280"/>
                <a:gd name="T116" fmla="*/ 1547 w 3086"/>
                <a:gd name="T117" fmla="*/ 237 h 280"/>
                <a:gd name="T118" fmla="*/ 1478 w 3086"/>
                <a:gd name="T119" fmla="*/ 117 h 280"/>
                <a:gd name="T120" fmla="*/ 1356 w 3086"/>
                <a:gd name="T121" fmla="*/ 12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86" h="280">
                  <a:moveTo>
                    <a:pt x="2695" y="80"/>
                  </a:moveTo>
                  <a:lnTo>
                    <a:pt x="2648" y="80"/>
                  </a:lnTo>
                  <a:lnTo>
                    <a:pt x="2648" y="80"/>
                  </a:lnTo>
                  <a:lnTo>
                    <a:pt x="2574" y="79"/>
                  </a:lnTo>
                  <a:lnTo>
                    <a:pt x="2538" y="79"/>
                  </a:lnTo>
                  <a:lnTo>
                    <a:pt x="2538" y="279"/>
                  </a:lnTo>
                  <a:lnTo>
                    <a:pt x="2581" y="279"/>
                  </a:lnTo>
                  <a:lnTo>
                    <a:pt x="2581" y="168"/>
                  </a:lnTo>
                  <a:lnTo>
                    <a:pt x="2575" y="168"/>
                  </a:lnTo>
                  <a:lnTo>
                    <a:pt x="2581" y="168"/>
                  </a:lnTo>
                  <a:lnTo>
                    <a:pt x="2581" y="119"/>
                  </a:lnTo>
                  <a:lnTo>
                    <a:pt x="2665" y="119"/>
                  </a:lnTo>
                  <a:lnTo>
                    <a:pt x="2672" y="119"/>
                  </a:lnTo>
                  <a:lnTo>
                    <a:pt x="2672" y="119"/>
                  </a:lnTo>
                  <a:lnTo>
                    <a:pt x="2692" y="119"/>
                  </a:lnTo>
                  <a:lnTo>
                    <a:pt x="2708" y="121"/>
                  </a:lnTo>
                  <a:lnTo>
                    <a:pt x="2718" y="124"/>
                  </a:lnTo>
                  <a:lnTo>
                    <a:pt x="2725" y="128"/>
                  </a:lnTo>
                  <a:lnTo>
                    <a:pt x="2725" y="128"/>
                  </a:lnTo>
                  <a:lnTo>
                    <a:pt x="2729" y="134"/>
                  </a:lnTo>
                  <a:lnTo>
                    <a:pt x="2733" y="140"/>
                  </a:lnTo>
                  <a:lnTo>
                    <a:pt x="2735" y="147"/>
                  </a:lnTo>
                  <a:lnTo>
                    <a:pt x="2735" y="157"/>
                  </a:lnTo>
                  <a:lnTo>
                    <a:pt x="2735" y="279"/>
                  </a:lnTo>
                  <a:lnTo>
                    <a:pt x="2778" y="279"/>
                  </a:lnTo>
                  <a:lnTo>
                    <a:pt x="2778" y="148"/>
                  </a:lnTo>
                  <a:lnTo>
                    <a:pt x="2778" y="148"/>
                  </a:lnTo>
                  <a:lnTo>
                    <a:pt x="2777" y="136"/>
                  </a:lnTo>
                  <a:lnTo>
                    <a:pt x="2776" y="129"/>
                  </a:lnTo>
                  <a:lnTo>
                    <a:pt x="2773" y="123"/>
                  </a:lnTo>
                  <a:lnTo>
                    <a:pt x="2771" y="117"/>
                  </a:lnTo>
                  <a:lnTo>
                    <a:pt x="2768" y="110"/>
                  </a:lnTo>
                  <a:lnTo>
                    <a:pt x="2764" y="105"/>
                  </a:lnTo>
                  <a:lnTo>
                    <a:pt x="2759" y="100"/>
                  </a:lnTo>
                  <a:lnTo>
                    <a:pt x="2759" y="100"/>
                  </a:lnTo>
                  <a:lnTo>
                    <a:pt x="2754" y="96"/>
                  </a:lnTo>
                  <a:lnTo>
                    <a:pt x="2748" y="92"/>
                  </a:lnTo>
                  <a:lnTo>
                    <a:pt x="2741" y="89"/>
                  </a:lnTo>
                  <a:lnTo>
                    <a:pt x="2734" y="85"/>
                  </a:lnTo>
                  <a:lnTo>
                    <a:pt x="2725" y="83"/>
                  </a:lnTo>
                  <a:lnTo>
                    <a:pt x="2716" y="81"/>
                  </a:lnTo>
                  <a:lnTo>
                    <a:pt x="2705" y="80"/>
                  </a:lnTo>
                  <a:lnTo>
                    <a:pt x="2695" y="80"/>
                  </a:lnTo>
                  <a:lnTo>
                    <a:pt x="2695" y="80"/>
                  </a:lnTo>
                  <a:close/>
                  <a:moveTo>
                    <a:pt x="2446" y="93"/>
                  </a:moveTo>
                  <a:lnTo>
                    <a:pt x="2446" y="93"/>
                  </a:lnTo>
                  <a:lnTo>
                    <a:pt x="2439" y="89"/>
                  </a:lnTo>
                  <a:lnTo>
                    <a:pt x="2430" y="85"/>
                  </a:lnTo>
                  <a:lnTo>
                    <a:pt x="2421" y="82"/>
                  </a:lnTo>
                  <a:lnTo>
                    <a:pt x="2411" y="80"/>
                  </a:lnTo>
                  <a:lnTo>
                    <a:pt x="2391" y="78"/>
                  </a:lnTo>
                  <a:lnTo>
                    <a:pt x="2369" y="77"/>
                  </a:lnTo>
                  <a:lnTo>
                    <a:pt x="2326" y="77"/>
                  </a:lnTo>
                  <a:lnTo>
                    <a:pt x="2326" y="77"/>
                  </a:lnTo>
                  <a:lnTo>
                    <a:pt x="2304" y="78"/>
                  </a:lnTo>
                  <a:lnTo>
                    <a:pt x="2283" y="80"/>
                  </a:lnTo>
                  <a:lnTo>
                    <a:pt x="2273" y="82"/>
                  </a:lnTo>
                  <a:lnTo>
                    <a:pt x="2265" y="85"/>
                  </a:lnTo>
                  <a:lnTo>
                    <a:pt x="2256" y="89"/>
                  </a:lnTo>
                  <a:lnTo>
                    <a:pt x="2249" y="93"/>
                  </a:lnTo>
                  <a:lnTo>
                    <a:pt x="2249" y="93"/>
                  </a:lnTo>
                  <a:lnTo>
                    <a:pt x="2242" y="98"/>
                  </a:lnTo>
                  <a:lnTo>
                    <a:pt x="2235" y="104"/>
                  </a:lnTo>
                  <a:lnTo>
                    <a:pt x="2230" y="110"/>
                  </a:lnTo>
                  <a:lnTo>
                    <a:pt x="2225" y="118"/>
                  </a:lnTo>
                  <a:lnTo>
                    <a:pt x="2222" y="127"/>
                  </a:lnTo>
                  <a:lnTo>
                    <a:pt x="2219" y="137"/>
                  </a:lnTo>
                  <a:lnTo>
                    <a:pt x="2218" y="147"/>
                  </a:lnTo>
                  <a:lnTo>
                    <a:pt x="2217" y="159"/>
                  </a:lnTo>
                  <a:lnTo>
                    <a:pt x="2217" y="198"/>
                  </a:lnTo>
                  <a:lnTo>
                    <a:pt x="2217" y="198"/>
                  </a:lnTo>
                  <a:lnTo>
                    <a:pt x="2218" y="210"/>
                  </a:lnTo>
                  <a:lnTo>
                    <a:pt x="2219" y="220"/>
                  </a:lnTo>
                  <a:lnTo>
                    <a:pt x="2222" y="230"/>
                  </a:lnTo>
                  <a:lnTo>
                    <a:pt x="2225" y="239"/>
                  </a:lnTo>
                  <a:lnTo>
                    <a:pt x="2230" y="247"/>
                  </a:lnTo>
                  <a:lnTo>
                    <a:pt x="2235" y="254"/>
                  </a:lnTo>
                  <a:lnTo>
                    <a:pt x="2242" y="259"/>
                  </a:lnTo>
                  <a:lnTo>
                    <a:pt x="2249" y="264"/>
                  </a:lnTo>
                  <a:lnTo>
                    <a:pt x="2249" y="264"/>
                  </a:lnTo>
                  <a:lnTo>
                    <a:pt x="2256" y="268"/>
                  </a:lnTo>
                  <a:lnTo>
                    <a:pt x="2265" y="272"/>
                  </a:lnTo>
                  <a:lnTo>
                    <a:pt x="2273" y="275"/>
                  </a:lnTo>
                  <a:lnTo>
                    <a:pt x="2283" y="277"/>
                  </a:lnTo>
                  <a:lnTo>
                    <a:pt x="2304" y="279"/>
                  </a:lnTo>
                  <a:lnTo>
                    <a:pt x="2326" y="280"/>
                  </a:lnTo>
                  <a:lnTo>
                    <a:pt x="2369" y="280"/>
                  </a:lnTo>
                  <a:lnTo>
                    <a:pt x="2369" y="280"/>
                  </a:lnTo>
                  <a:lnTo>
                    <a:pt x="2391" y="279"/>
                  </a:lnTo>
                  <a:lnTo>
                    <a:pt x="2411" y="277"/>
                  </a:lnTo>
                  <a:lnTo>
                    <a:pt x="2421" y="275"/>
                  </a:lnTo>
                  <a:lnTo>
                    <a:pt x="2430" y="272"/>
                  </a:lnTo>
                  <a:lnTo>
                    <a:pt x="2439" y="268"/>
                  </a:lnTo>
                  <a:lnTo>
                    <a:pt x="2446" y="264"/>
                  </a:lnTo>
                  <a:lnTo>
                    <a:pt x="2446" y="264"/>
                  </a:lnTo>
                  <a:lnTo>
                    <a:pt x="2453" y="259"/>
                  </a:lnTo>
                  <a:lnTo>
                    <a:pt x="2459" y="254"/>
                  </a:lnTo>
                  <a:lnTo>
                    <a:pt x="2465" y="247"/>
                  </a:lnTo>
                  <a:lnTo>
                    <a:pt x="2470" y="239"/>
                  </a:lnTo>
                  <a:lnTo>
                    <a:pt x="2473" y="230"/>
                  </a:lnTo>
                  <a:lnTo>
                    <a:pt x="2476" y="220"/>
                  </a:lnTo>
                  <a:lnTo>
                    <a:pt x="2477" y="210"/>
                  </a:lnTo>
                  <a:lnTo>
                    <a:pt x="2478" y="198"/>
                  </a:lnTo>
                  <a:lnTo>
                    <a:pt x="2478" y="159"/>
                  </a:lnTo>
                  <a:lnTo>
                    <a:pt x="2478" y="159"/>
                  </a:lnTo>
                  <a:lnTo>
                    <a:pt x="2477" y="147"/>
                  </a:lnTo>
                  <a:lnTo>
                    <a:pt x="2476" y="137"/>
                  </a:lnTo>
                  <a:lnTo>
                    <a:pt x="2473" y="127"/>
                  </a:lnTo>
                  <a:lnTo>
                    <a:pt x="2470" y="118"/>
                  </a:lnTo>
                  <a:lnTo>
                    <a:pt x="2465" y="110"/>
                  </a:lnTo>
                  <a:lnTo>
                    <a:pt x="2459" y="104"/>
                  </a:lnTo>
                  <a:lnTo>
                    <a:pt x="2453" y="98"/>
                  </a:lnTo>
                  <a:lnTo>
                    <a:pt x="2446" y="93"/>
                  </a:lnTo>
                  <a:lnTo>
                    <a:pt x="2446" y="93"/>
                  </a:lnTo>
                  <a:close/>
                  <a:moveTo>
                    <a:pt x="2434" y="197"/>
                  </a:moveTo>
                  <a:lnTo>
                    <a:pt x="2434" y="197"/>
                  </a:lnTo>
                  <a:lnTo>
                    <a:pt x="2433" y="211"/>
                  </a:lnTo>
                  <a:lnTo>
                    <a:pt x="2432" y="216"/>
                  </a:lnTo>
                  <a:lnTo>
                    <a:pt x="2431" y="221"/>
                  </a:lnTo>
                  <a:lnTo>
                    <a:pt x="2429" y="225"/>
                  </a:lnTo>
                  <a:lnTo>
                    <a:pt x="2426" y="229"/>
                  </a:lnTo>
                  <a:lnTo>
                    <a:pt x="2420" y="234"/>
                  </a:lnTo>
                  <a:lnTo>
                    <a:pt x="2420" y="234"/>
                  </a:lnTo>
                  <a:lnTo>
                    <a:pt x="2412" y="238"/>
                  </a:lnTo>
                  <a:lnTo>
                    <a:pt x="2403" y="240"/>
                  </a:lnTo>
                  <a:lnTo>
                    <a:pt x="2391" y="242"/>
                  </a:lnTo>
                  <a:lnTo>
                    <a:pt x="2379" y="242"/>
                  </a:lnTo>
                  <a:lnTo>
                    <a:pt x="2316" y="242"/>
                  </a:lnTo>
                  <a:lnTo>
                    <a:pt x="2316" y="242"/>
                  </a:lnTo>
                  <a:lnTo>
                    <a:pt x="2304" y="242"/>
                  </a:lnTo>
                  <a:lnTo>
                    <a:pt x="2292" y="240"/>
                  </a:lnTo>
                  <a:lnTo>
                    <a:pt x="2283" y="238"/>
                  </a:lnTo>
                  <a:lnTo>
                    <a:pt x="2274" y="234"/>
                  </a:lnTo>
                  <a:lnTo>
                    <a:pt x="2274" y="234"/>
                  </a:lnTo>
                  <a:lnTo>
                    <a:pt x="2269" y="229"/>
                  </a:lnTo>
                  <a:lnTo>
                    <a:pt x="2266" y="225"/>
                  </a:lnTo>
                  <a:lnTo>
                    <a:pt x="2264" y="221"/>
                  </a:lnTo>
                  <a:lnTo>
                    <a:pt x="2263" y="216"/>
                  </a:lnTo>
                  <a:lnTo>
                    <a:pt x="2261" y="211"/>
                  </a:lnTo>
                  <a:lnTo>
                    <a:pt x="2260" y="197"/>
                  </a:lnTo>
                  <a:lnTo>
                    <a:pt x="2260" y="160"/>
                  </a:lnTo>
                  <a:lnTo>
                    <a:pt x="2260" y="160"/>
                  </a:lnTo>
                  <a:lnTo>
                    <a:pt x="2261" y="146"/>
                  </a:lnTo>
                  <a:lnTo>
                    <a:pt x="2263" y="141"/>
                  </a:lnTo>
                  <a:lnTo>
                    <a:pt x="2264" y="137"/>
                  </a:lnTo>
                  <a:lnTo>
                    <a:pt x="2266" y="132"/>
                  </a:lnTo>
                  <a:lnTo>
                    <a:pt x="2269" y="128"/>
                  </a:lnTo>
                  <a:lnTo>
                    <a:pt x="2274" y="123"/>
                  </a:lnTo>
                  <a:lnTo>
                    <a:pt x="2274" y="123"/>
                  </a:lnTo>
                  <a:lnTo>
                    <a:pt x="2283" y="119"/>
                  </a:lnTo>
                  <a:lnTo>
                    <a:pt x="2292" y="117"/>
                  </a:lnTo>
                  <a:lnTo>
                    <a:pt x="2304" y="115"/>
                  </a:lnTo>
                  <a:lnTo>
                    <a:pt x="2316" y="115"/>
                  </a:lnTo>
                  <a:lnTo>
                    <a:pt x="2379" y="115"/>
                  </a:lnTo>
                  <a:lnTo>
                    <a:pt x="2379" y="115"/>
                  </a:lnTo>
                  <a:lnTo>
                    <a:pt x="2391" y="115"/>
                  </a:lnTo>
                  <a:lnTo>
                    <a:pt x="2403" y="117"/>
                  </a:lnTo>
                  <a:lnTo>
                    <a:pt x="2412" y="119"/>
                  </a:lnTo>
                  <a:lnTo>
                    <a:pt x="2420" y="123"/>
                  </a:lnTo>
                  <a:lnTo>
                    <a:pt x="2420" y="123"/>
                  </a:lnTo>
                  <a:lnTo>
                    <a:pt x="2426" y="128"/>
                  </a:lnTo>
                  <a:lnTo>
                    <a:pt x="2429" y="132"/>
                  </a:lnTo>
                  <a:lnTo>
                    <a:pt x="2431" y="137"/>
                  </a:lnTo>
                  <a:lnTo>
                    <a:pt x="2432" y="141"/>
                  </a:lnTo>
                  <a:lnTo>
                    <a:pt x="2433" y="146"/>
                  </a:lnTo>
                  <a:lnTo>
                    <a:pt x="2434" y="160"/>
                  </a:lnTo>
                  <a:lnTo>
                    <a:pt x="2434" y="197"/>
                  </a:lnTo>
                  <a:close/>
                  <a:moveTo>
                    <a:pt x="1162" y="80"/>
                  </a:moveTo>
                  <a:lnTo>
                    <a:pt x="1115" y="80"/>
                  </a:lnTo>
                  <a:lnTo>
                    <a:pt x="1115" y="80"/>
                  </a:lnTo>
                  <a:lnTo>
                    <a:pt x="1039" y="79"/>
                  </a:lnTo>
                  <a:lnTo>
                    <a:pt x="1004" y="79"/>
                  </a:lnTo>
                  <a:lnTo>
                    <a:pt x="1005" y="279"/>
                  </a:lnTo>
                  <a:lnTo>
                    <a:pt x="1048" y="279"/>
                  </a:lnTo>
                  <a:lnTo>
                    <a:pt x="1048" y="119"/>
                  </a:lnTo>
                  <a:lnTo>
                    <a:pt x="1130" y="119"/>
                  </a:lnTo>
                  <a:lnTo>
                    <a:pt x="1139" y="119"/>
                  </a:lnTo>
                  <a:lnTo>
                    <a:pt x="1139" y="119"/>
                  </a:lnTo>
                  <a:lnTo>
                    <a:pt x="1159" y="119"/>
                  </a:lnTo>
                  <a:lnTo>
                    <a:pt x="1173" y="121"/>
                  </a:lnTo>
                  <a:lnTo>
                    <a:pt x="1185" y="124"/>
                  </a:lnTo>
                  <a:lnTo>
                    <a:pt x="1192" y="128"/>
                  </a:lnTo>
                  <a:lnTo>
                    <a:pt x="1192" y="128"/>
                  </a:lnTo>
                  <a:lnTo>
                    <a:pt x="1196" y="134"/>
                  </a:lnTo>
                  <a:lnTo>
                    <a:pt x="1199" y="140"/>
                  </a:lnTo>
                  <a:lnTo>
                    <a:pt x="1200" y="147"/>
                  </a:lnTo>
                  <a:lnTo>
                    <a:pt x="1201" y="157"/>
                  </a:lnTo>
                  <a:lnTo>
                    <a:pt x="1201" y="279"/>
                  </a:lnTo>
                  <a:lnTo>
                    <a:pt x="1244" y="279"/>
                  </a:lnTo>
                  <a:lnTo>
                    <a:pt x="1244" y="148"/>
                  </a:lnTo>
                  <a:lnTo>
                    <a:pt x="1244" y="148"/>
                  </a:lnTo>
                  <a:lnTo>
                    <a:pt x="1243" y="136"/>
                  </a:lnTo>
                  <a:lnTo>
                    <a:pt x="1242" y="129"/>
                  </a:lnTo>
                  <a:lnTo>
                    <a:pt x="1240" y="123"/>
                  </a:lnTo>
                  <a:lnTo>
                    <a:pt x="1237" y="117"/>
                  </a:lnTo>
                  <a:lnTo>
                    <a:pt x="1234" y="110"/>
                  </a:lnTo>
                  <a:lnTo>
                    <a:pt x="1231" y="105"/>
                  </a:lnTo>
                  <a:lnTo>
                    <a:pt x="1226" y="100"/>
                  </a:lnTo>
                  <a:lnTo>
                    <a:pt x="1226" y="100"/>
                  </a:lnTo>
                  <a:lnTo>
                    <a:pt x="1220" y="96"/>
                  </a:lnTo>
                  <a:lnTo>
                    <a:pt x="1214" y="92"/>
                  </a:lnTo>
                  <a:lnTo>
                    <a:pt x="1208" y="89"/>
                  </a:lnTo>
                  <a:lnTo>
                    <a:pt x="1199" y="85"/>
                  </a:lnTo>
                  <a:lnTo>
                    <a:pt x="1191" y="83"/>
                  </a:lnTo>
                  <a:lnTo>
                    <a:pt x="1183" y="81"/>
                  </a:lnTo>
                  <a:lnTo>
                    <a:pt x="1172" y="80"/>
                  </a:lnTo>
                  <a:lnTo>
                    <a:pt x="1162" y="80"/>
                  </a:lnTo>
                  <a:lnTo>
                    <a:pt x="1162" y="80"/>
                  </a:lnTo>
                  <a:close/>
                  <a:moveTo>
                    <a:pt x="609" y="93"/>
                  </a:moveTo>
                  <a:lnTo>
                    <a:pt x="609" y="93"/>
                  </a:lnTo>
                  <a:lnTo>
                    <a:pt x="602" y="89"/>
                  </a:lnTo>
                  <a:lnTo>
                    <a:pt x="593" y="85"/>
                  </a:lnTo>
                  <a:lnTo>
                    <a:pt x="584" y="82"/>
                  </a:lnTo>
                  <a:lnTo>
                    <a:pt x="575" y="80"/>
                  </a:lnTo>
                  <a:lnTo>
                    <a:pt x="555" y="78"/>
                  </a:lnTo>
                  <a:lnTo>
                    <a:pt x="533" y="77"/>
                  </a:lnTo>
                  <a:lnTo>
                    <a:pt x="488" y="77"/>
                  </a:lnTo>
                  <a:lnTo>
                    <a:pt x="488" y="77"/>
                  </a:lnTo>
                  <a:lnTo>
                    <a:pt x="467" y="78"/>
                  </a:lnTo>
                  <a:lnTo>
                    <a:pt x="446" y="80"/>
                  </a:lnTo>
                  <a:lnTo>
                    <a:pt x="436" y="82"/>
                  </a:lnTo>
                  <a:lnTo>
                    <a:pt x="428" y="85"/>
                  </a:lnTo>
                  <a:lnTo>
                    <a:pt x="420" y="89"/>
                  </a:lnTo>
                  <a:lnTo>
                    <a:pt x="411" y="93"/>
                  </a:lnTo>
                  <a:lnTo>
                    <a:pt x="411" y="93"/>
                  </a:lnTo>
                  <a:lnTo>
                    <a:pt x="405" y="98"/>
                  </a:lnTo>
                  <a:lnTo>
                    <a:pt x="399" y="104"/>
                  </a:lnTo>
                  <a:lnTo>
                    <a:pt x="392" y="110"/>
                  </a:lnTo>
                  <a:lnTo>
                    <a:pt x="388" y="118"/>
                  </a:lnTo>
                  <a:lnTo>
                    <a:pt x="385" y="127"/>
                  </a:lnTo>
                  <a:lnTo>
                    <a:pt x="382" y="137"/>
                  </a:lnTo>
                  <a:lnTo>
                    <a:pt x="381" y="147"/>
                  </a:lnTo>
                  <a:lnTo>
                    <a:pt x="380" y="159"/>
                  </a:lnTo>
                  <a:lnTo>
                    <a:pt x="380" y="198"/>
                  </a:lnTo>
                  <a:lnTo>
                    <a:pt x="380" y="198"/>
                  </a:lnTo>
                  <a:lnTo>
                    <a:pt x="381" y="210"/>
                  </a:lnTo>
                  <a:lnTo>
                    <a:pt x="382" y="220"/>
                  </a:lnTo>
                  <a:lnTo>
                    <a:pt x="385" y="230"/>
                  </a:lnTo>
                  <a:lnTo>
                    <a:pt x="388" y="239"/>
                  </a:lnTo>
                  <a:lnTo>
                    <a:pt x="392" y="247"/>
                  </a:lnTo>
                  <a:lnTo>
                    <a:pt x="399" y="254"/>
                  </a:lnTo>
                  <a:lnTo>
                    <a:pt x="405" y="259"/>
                  </a:lnTo>
                  <a:lnTo>
                    <a:pt x="411" y="264"/>
                  </a:lnTo>
                  <a:lnTo>
                    <a:pt x="411" y="264"/>
                  </a:lnTo>
                  <a:lnTo>
                    <a:pt x="420" y="268"/>
                  </a:lnTo>
                  <a:lnTo>
                    <a:pt x="428" y="272"/>
                  </a:lnTo>
                  <a:lnTo>
                    <a:pt x="436" y="275"/>
                  </a:lnTo>
                  <a:lnTo>
                    <a:pt x="446" y="277"/>
                  </a:lnTo>
                  <a:lnTo>
                    <a:pt x="467" y="279"/>
                  </a:lnTo>
                  <a:lnTo>
                    <a:pt x="488" y="280"/>
                  </a:lnTo>
                  <a:lnTo>
                    <a:pt x="533" y="280"/>
                  </a:lnTo>
                  <a:lnTo>
                    <a:pt x="533" y="280"/>
                  </a:lnTo>
                  <a:lnTo>
                    <a:pt x="555" y="279"/>
                  </a:lnTo>
                  <a:lnTo>
                    <a:pt x="575" y="277"/>
                  </a:lnTo>
                  <a:lnTo>
                    <a:pt x="584" y="275"/>
                  </a:lnTo>
                  <a:lnTo>
                    <a:pt x="593" y="272"/>
                  </a:lnTo>
                  <a:lnTo>
                    <a:pt x="602" y="268"/>
                  </a:lnTo>
                  <a:lnTo>
                    <a:pt x="609" y="264"/>
                  </a:lnTo>
                  <a:lnTo>
                    <a:pt x="609" y="264"/>
                  </a:lnTo>
                  <a:lnTo>
                    <a:pt x="616" y="259"/>
                  </a:lnTo>
                  <a:lnTo>
                    <a:pt x="623" y="254"/>
                  </a:lnTo>
                  <a:lnTo>
                    <a:pt x="628" y="247"/>
                  </a:lnTo>
                  <a:lnTo>
                    <a:pt x="632" y="239"/>
                  </a:lnTo>
                  <a:lnTo>
                    <a:pt x="636" y="230"/>
                  </a:lnTo>
                  <a:lnTo>
                    <a:pt x="638" y="220"/>
                  </a:lnTo>
                  <a:lnTo>
                    <a:pt x="641" y="210"/>
                  </a:lnTo>
                  <a:lnTo>
                    <a:pt x="641" y="198"/>
                  </a:lnTo>
                  <a:lnTo>
                    <a:pt x="641" y="159"/>
                  </a:lnTo>
                  <a:lnTo>
                    <a:pt x="641" y="159"/>
                  </a:lnTo>
                  <a:lnTo>
                    <a:pt x="641" y="147"/>
                  </a:lnTo>
                  <a:lnTo>
                    <a:pt x="638" y="137"/>
                  </a:lnTo>
                  <a:lnTo>
                    <a:pt x="636" y="127"/>
                  </a:lnTo>
                  <a:lnTo>
                    <a:pt x="632" y="118"/>
                  </a:lnTo>
                  <a:lnTo>
                    <a:pt x="628" y="110"/>
                  </a:lnTo>
                  <a:lnTo>
                    <a:pt x="623" y="104"/>
                  </a:lnTo>
                  <a:lnTo>
                    <a:pt x="616" y="98"/>
                  </a:lnTo>
                  <a:lnTo>
                    <a:pt x="609" y="93"/>
                  </a:lnTo>
                  <a:lnTo>
                    <a:pt x="609" y="93"/>
                  </a:lnTo>
                  <a:close/>
                  <a:moveTo>
                    <a:pt x="598" y="197"/>
                  </a:moveTo>
                  <a:lnTo>
                    <a:pt x="598" y="197"/>
                  </a:lnTo>
                  <a:lnTo>
                    <a:pt x="597" y="211"/>
                  </a:lnTo>
                  <a:lnTo>
                    <a:pt x="596" y="216"/>
                  </a:lnTo>
                  <a:lnTo>
                    <a:pt x="593" y="221"/>
                  </a:lnTo>
                  <a:lnTo>
                    <a:pt x="591" y="225"/>
                  </a:lnTo>
                  <a:lnTo>
                    <a:pt x="589" y="229"/>
                  </a:lnTo>
                  <a:lnTo>
                    <a:pt x="583" y="234"/>
                  </a:lnTo>
                  <a:lnTo>
                    <a:pt x="583" y="234"/>
                  </a:lnTo>
                  <a:lnTo>
                    <a:pt x="576" y="238"/>
                  </a:lnTo>
                  <a:lnTo>
                    <a:pt x="566" y="240"/>
                  </a:lnTo>
                  <a:lnTo>
                    <a:pt x="555" y="242"/>
                  </a:lnTo>
                  <a:lnTo>
                    <a:pt x="542" y="242"/>
                  </a:lnTo>
                  <a:lnTo>
                    <a:pt x="478" y="242"/>
                  </a:lnTo>
                  <a:lnTo>
                    <a:pt x="478" y="242"/>
                  </a:lnTo>
                  <a:lnTo>
                    <a:pt x="466" y="242"/>
                  </a:lnTo>
                  <a:lnTo>
                    <a:pt x="455" y="240"/>
                  </a:lnTo>
                  <a:lnTo>
                    <a:pt x="445" y="238"/>
                  </a:lnTo>
                  <a:lnTo>
                    <a:pt x="437" y="234"/>
                  </a:lnTo>
                  <a:lnTo>
                    <a:pt x="437" y="234"/>
                  </a:lnTo>
                  <a:lnTo>
                    <a:pt x="431" y="229"/>
                  </a:lnTo>
                  <a:lnTo>
                    <a:pt x="429" y="225"/>
                  </a:lnTo>
                  <a:lnTo>
                    <a:pt x="427" y="221"/>
                  </a:lnTo>
                  <a:lnTo>
                    <a:pt x="425" y="216"/>
                  </a:lnTo>
                  <a:lnTo>
                    <a:pt x="424" y="211"/>
                  </a:lnTo>
                  <a:lnTo>
                    <a:pt x="423" y="197"/>
                  </a:lnTo>
                  <a:lnTo>
                    <a:pt x="423" y="160"/>
                  </a:lnTo>
                  <a:lnTo>
                    <a:pt x="423" y="160"/>
                  </a:lnTo>
                  <a:lnTo>
                    <a:pt x="424" y="146"/>
                  </a:lnTo>
                  <a:lnTo>
                    <a:pt x="425" y="141"/>
                  </a:lnTo>
                  <a:lnTo>
                    <a:pt x="427" y="137"/>
                  </a:lnTo>
                  <a:lnTo>
                    <a:pt x="429" y="132"/>
                  </a:lnTo>
                  <a:lnTo>
                    <a:pt x="431" y="128"/>
                  </a:lnTo>
                  <a:lnTo>
                    <a:pt x="437" y="123"/>
                  </a:lnTo>
                  <a:lnTo>
                    <a:pt x="437" y="123"/>
                  </a:lnTo>
                  <a:lnTo>
                    <a:pt x="445" y="119"/>
                  </a:lnTo>
                  <a:lnTo>
                    <a:pt x="455" y="117"/>
                  </a:lnTo>
                  <a:lnTo>
                    <a:pt x="466" y="115"/>
                  </a:lnTo>
                  <a:lnTo>
                    <a:pt x="478" y="115"/>
                  </a:lnTo>
                  <a:lnTo>
                    <a:pt x="542" y="115"/>
                  </a:lnTo>
                  <a:lnTo>
                    <a:pt x="542" y="115"/>
                  </a:lnTo>
                  <a:lnTo>
                    <a:pt x="555" y="115"/>
                  </a:lnTo>
                  <a:lnTo>
                    <a:pt x="566" y="117"/>
                  </a:lnTo>
                  <a:lnTo>
                    <a:pt x="576" y="119"/>
                  </a:lnTo>
                  <a:lnTo>
                    <a:pt x="583" y="123"/>
                  </a:lnTo>
                  <a:lnTo>
                    <a:pt x="583" y="123"/>
                  </a:lnTo>
                  <a:lnTo>
                    <a:pt x="589" y="128"/>
                  </a:lnTo>
                  <a:lnTo>
                    <a:pt x="591" y="132"/>
                  </a:lnTo>
                  <a:lnTo>
                    <a:pt x="593" y="137"/>
                  </a:lnTo>
                  <a:lnTo>
                    <a:pt x="596" y="141"/>
                  </a:lnTo>
                  <a:lnTo>
                    <a:pt x="597" y="146"/>
                  </a:lnTo>
                  <a:lnTo>
                    <a:pt x="598" y="160"/>
                  </a:lnTo>
                  <a:lnTo>
                    <a:pt x="598" y="197"/>
                  </a:lnTo>
                  <a:close/>
                  <a:moveTo>
                    <a:pt x="283" y="203"/>
                  </a:moveTo>
                  <a:lnTo>
                    <a:pt x="283" y="208"/>
                  </a:lnTo>
                  <a:lnTo>
                    <a:pt x="283" y="208"/>
                  </a:lnTo>
                  <a:lnTo>
                    <a:pt x="282" y="216"/>
                  </a:lnTo>
                  <a:lnTo>
                    <a:pt x="278" y="223"/>
                  </a:lnTo>
                  <a:lnTo>
                    <a:pt x="275" y="228"/>
                  </a:lnTo>
                  <a:lnTo>
                    <a:pt x="270" y="232"/>
                  </a:lnTo>
                  <a:lnTo>
                    <a:pt x="270" y="232"/>
                  </a:lnTo>
                  <a:lnTo>
                    <a:pt x="263" y="235"/>
                  </a:lnTo>
                  <a:lnTo>
                    <a:pt x="253" y="237"/>
                  </a:lnTo>
                  <a:lnTo>
                    <a:pt x="242" y="238"/>
                  </a:lnTo>
                  <a:lnTo>
                    <a:pt x="227" y="239"/>
                  </a:lnTo>
                  <a:lnTo>
                    <a:pt x="103" y="239"/>
                  </a:lnTo>
                  <a:lnTo>
                    <a:pt x="103" y="239"/>
                  </a:lnTo>
                  <a:lnTo>
                    <a:pt x="91" y="238"/>
                  </a:lnTo>
                  <a:lnTo>
                    <a:pt x="80" y="237"/>
                  </a:lnTo>
                  <a:lnTo>
                    <a:pt x="70" y="234"/>
                  </a:lnTo>
                  <a:lnTo>
                    <a:pt x="63" y="230"/>
                  </a:lnTo>
                  <a:lnTo>
                    <a:pt x="63" y="230"/>
                  </a:lnTo>
                  <a:lnTo>
                    <a:pt x="57" y="223"/>
                  </a:lnTo>
                  <a:lnTo>
                    <a:pt x="53" y="219"/>
                  </a:lnTo>
                  <a:lnTo>
                    <a:pt x="51" y="215"/>
                  </a:lnTo>
                  <a:lnTo>
                    <a:pt x="49" y="210"/>
                  </a:lnTo>
                  <a:lnTo>
                    <a:pt x="48" y="204"/>
                  </a:lnTo>
                  <a:lnTo>
                    <a:pt x="47" y="189"/>
                  </a:lnTo>
                  <a:lnTo>
                    <a:pt x="47" y="91"/>
                  </a:lnTo>
                  <a:lnTo>
                    <a:pt x="47" y="91"/>
                  </a:lnTo>
                  <a:lnTo>
                    <a:pt x="48" y="76"/>
                  </a:lnTo>
                  <a:lnTo>
                    <a:pt x="49" y="70"/>
                  </a:lnTo>
                  <a:lnTo>
                    <a:pt x="51" y="64"/>
                  </a:lnTo>
                  <a:lnTo>
                    <a:pt x="53" y="60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63" y="50"/>
                  </a:lnTo>
                  <a:lnTo>
                    <a:pt x="70" y="46"/>
                  </a:lnTo>
                  <a:lnTo>
                    <a:pt x="80" y="42"/>
                  </a:lnTo>
                  <a:lnTo>
                    <a:pt x="91" y="41"/>
                  </a:lnTo>
                  <a:lnTo>
                    <a:pt x="103" y="40"/>
                  </a:lnTo>
                  <a:lnTo>
                    <a:pt x="226" y="40"/>
                  </a:lnTo>
                  <a:lnTo>
                    <a:pt x="226" y="40"/>
                  </a:lnTo>
                  <a:lnTo>
                    <a:pt x="237" y="40"/>
                  </a:lnTo>
                  <a:lnTo>
                    <a:pt x="247" y="41"/>
                  </a:lnTo>
                  <a:lnTo>
                    <a:pt x="255" y="42"/>
                  </a:lnTo>
                  <a:lnTo>
                    <a:pt x="263" y="46"/>
                  </a:lnTo>
                  <a:lnTo>
                    <a:pt x="263" y="46"/>
                  </a:lnTo>
                  <a:lnTo>
                    <a:pt x="269" y="49"/>
                  </a:lnTo>
                  <a:lnTo>
                    <a:pt x="274" y="54"/>
                  </a:lnTo>
                  <a:lnTo>
                    <a:pt x="277" y="61"/>
                  </a:lnTo>
                  <a:lnTo>
                    <a:pt x="279" y="72"/>
                  </a:lnTo>
                  <a:lnTo>
                    <a:pt x="280" y="77"/>
                  </a:lnTo>
                  <a:lnTo>
                    <a:pt x="323" y="77"/>
                  </a:lnTo>
                  <a:lnTo>
                    <a:pt x="323" y="71"/>
                  </a:lnTo>
                  <a:lnTo>
                    <a:pt x="323" y="71"/>
                  </a:lnTo>
                  <a:lnTo>
                    <a:pt x="322" y="57"/>
                  </a:lnTo>
                  <a:lnTo>
                    <a:pt x="321" y="51"/>
                  </a:lnTo>
                  <a:lnTo>
                    <a:pt x="319" y="44"/>
                  </a:lnTo>
                  <a:lnTo>
                    <a:pt x="316" y="37"/>
                  </a:lnTo>
                  <a:lnTo>
                    <a:pt x="313" y="32"/>
                  </a:lnTo>
                  <a:lnTo>
                    <a:pt x="310" y="26"/>
                  </a:lnTo>
                  <a:lnTo>
                    <a:pt x="305" y="20"/>
                  </a:lnTo>
                  <a:lnTo>
                    <a:pt x="305" y="20"/>
                  </a:lnTo>
                  <a:lnTo>
                    <a:pt x="298" y="16"/>
                  </a:lnTo>
                  <a:lnTo>
                    <a:pt x="292" y="12"/>
                  </a:lnTo>
                  <a:lnTo>
                    <a:pt x="285" y="8"/>
                  </a:lnTo>
                  <a:lnTo>
                    <a:pt x="277" y="5"/>
                  </a:lnTo>
                  <a:lnTo>
                    <a:pt x="268" y="3"/>
                  </a:lnTo>
                  <a:lnTo>
                    <a:pt x="257" y="2"/>
                  </a:lnTo>
                  <a:lnTo>
                    <a:pt x="247" y="1"/>
                  </a:lnTo>
                  <a:lnTo>
                    <a:pt x="235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86" y="1"/>
                  </a:lnTo>
                  <a:lnTo>
                    <a:pt x="74" y="2"/>
                  </a:lnTo>
                  <a:lnTo>
                    <a:pt x="63" y="4"/>
                  </a:lnTo>
                  <a:lnTo>
                    <a:pt x="52" y="6"/>
                  </a:lnTo>
                  <a:lnTo>
                    <a:pt x="43" y="10"/>
                  </a:lnTo>
                  <a:lnTo>
                    <a:pt x="36" y="14"/>
                  </a:lnTo>
                  <a:lnTo>
                    <a:pt x="27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16" y="33"/>
                  </a:lnTo>
                  <a:lnTo>
                    <a:pt x="12" y="41"/>
                  </a:lnTo>
                  <a:lnTo>
                    <a:pt x="7" y="50"/>
                  </a:lnTo>
                  <a:lnTo>
                    <a:pt x="4" y="59"/>
                  </a:lnTo>
                  <a:lnTo>
                    <a:pt x="2" y="69"/>
                  </a:lnTo>
                  <a:lnTo>
                    <a:pt x="1" y="80"/>
                  </a:lnTo>
                  <a:lnTo>
                    <a:pt x="0" y="92"/>
                  </a:lnTo>
                  <a:lnTo>
                    <a:pt x="0" y="104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0" y="188"/>
                  </a:lnTo>
                  <a:lnTo>
                    <a:pt x="1" y="199"/>
                  </a:lnTo>
                  <a:lnTo>
                    <a:pt x="2" y="210"/>
                  </a:lnTo>
                  <a:lnTo>
                    <a:pt x="4" y="220"/>
                  </a:lnTo>
                  <a:lnTo>
                    <a:pt x="7" y="230"/>
                  </a:lnTo>
                  <a:lnTo>
                    <a:pt x="12" y="238"/>
                  </a:lnTo>
                  <a:lnTo>
                    <a:pt x="16" y="247"/>
                  </a:lnTo>
                  <a:lnTo>
                    <a:pt x="21" y="254"/>
                  </a:lnTo>
                  <a:lnTo>
                    <a:pt x="21" y="254"/>
                  </a:lnTo>
                  <a:lnTo>
                    <a:pt x="27" y="260"/>
                  </a:lnTo>
                  <a:lnTo>
                    <a:pt x="36" y="265"/>
                  </a:lnTo>
                  <a:lnTo>
                    <a:pt x="43" y="270"/>
                  </a:lnTo>
                  <a:lnTo>
                    <a:pt x="52" y="274"/>
                  </a:lnTo>
                  <a:lnTo>
                    <a:pt x="63" y="276"/>
                  </a:lnTo>
                  <a:lnTo>
                    <a:pt x="73" y="278"/>
                  </a:lnTo>
                  <a:lnTo>
                    <a:pt x="86" y="279"/>
                  </a:lnTo>
                  <a:lnTo>
                    <a:pt x="98" y="280"/>
                  </a:lnTo>
                  <a:lnTo>
                    <a:pt x="233" y="280"/>
                  </a:lnTo>
                  <a:lnTo>
                    <a:pt x="233" y="280"/>
                  </a:lnTo>
                  <a:lnTo>
                    <a:pt x="257" y="279"/>
                  </a:lnTo>
                  <a:lnTo>
                    <a:pt x="268" y="277"/>
                  </a:lnTo>
                  <a:lnTo>
                    <a:pt x="277" y="275"/>
                  </a:lnTo>
                  <a:lnTo>
                    <a:pt x="286" y="273"/>
                  </a:lnTo>
                  <a:lnTo>
                    <a:pt x="294" y="270"/>
                  </a:lnTo>
                  <a:lnTo>
                    <a:pt x="300" y="265"/>
                  </a:lnTo>
                  <a:lnTo>
                    <a:pt x="307" y="261"/>
                  </a:lnTo>
                  <a:lnTo>
                    <a:pt x="307" y="261"/>
                  </a:lnTo>
                  <a:lnTo>
                    <a:pt x="312" y="256"/>
                  </a:lnTo>
                  <a:lnTo>
                    <a:pt x="316" y="251"/>
                  </a:lnTo>
                  <a:lnTo>
                    <a:pt x="320" y="244"/>
                  </a:lnTo>
                  <a:lnTo>
                    <a:pt x="322" y="238"/>
                  </a:lnTo>
                  <a:lnTo>
                    <a:pt x="325" y="231"/>
                  </a:lnTo>
                  <a:lnTo>
                    <a:pt x="327" y="225"/>
                  </a:lnTo>
                  <a:lnTo>
                    <a:pt x="329" y="209"/>
                  </a:lnTo>
                  <a:lnTo>
                    <a:pt x="329" y="203"/>
                  </a:lnTo>
                  <a:lnTo>
                    <a:pt x="322" y="203"/>
                  </a:lnTo>
                  <a:lnTo>
                    <a:pt x="283" y="203"/>
                  </a:lnTo>
                  <a:close/>
                  <a:moveTo>
                    <a:pt x="3062" y="168"/>
                  </a:moveTo>
                  <a:lnTo>
                    <a:pt x="3062" y="168"/>
                  </a:lnTo>
                  <a:lnTo>
                    <a:pt x="3056" y="165"/>
                  </a:lnTo>
                  <a:lnTo>
                    <a:pt x="3050" y="163"/>
                  </a:lnTo>
                  <a:lnTo>
                    <a:pt x="3035" y="160"/>
                  </a:lnTo>
                  <a:lnTo>
                    <a:pt x="3019" y="159"/>
                  </a:lnTo>
                  <a:lnTo>
                    <a:pt x="3003" y="159"/>
                  </a:lnTo>
                  <a:lnTo>
                    <a:pt x="2920" y="159"/>
                  </a:lnTo>
                  <a:lnTo>
                    <a:pt x="2920" y="159"/>
                  </a:lnTo>
                  <a:lnTo>
                    <a:pt x="2909" y="159"/>
                  </a:lnTo>
                  <a:lnTo>
                    <a:pt x="2901" y="158"/>
                  </a:lnTo>
                  <a:lnTo>
                    <a:pt x="2896" y="155"/>
                  </a:lnTo>
                  <a:lnTo>
                    <a:pt x="2893" y="153"/>
                  </a:lnTo>
                  <a:lnTo>
                    <a:pt x="2893" y="153"/>
                  </a:lnTo>
                  <a:lnTo>
                    <a:pt x="2891" y="151"/>
                  </a:lnTo>
                  <a:lnTo>
                    <a:pt x="2889" y="149"/>
                  </a:lnTo>
                  <a:lnTo>
                    <a:pt x="2889" y="141"/>
                  </a:lnTo>
                  <a:lnTo>
                    <a:pt x="2889" y="134"/>
                  </a:lnTo>
                  <a:lnTo>
                    <a:pt x="2889" y="134"/>
                  </a:lnTo>
                  <a:lnTo>
                    <a:pt x="2889" y="127"/>
                  </a:lnTo>
                  <a:lnTo>
                    <a:pt x="2890" y="123"/>
                  </a:lnTo>
                  <a:lnTo>
                    <a:pt x="2892" y="121"/>
                  </a:lnTo>
                  <a:lnTo>
                    <a:pt x="2895" y="119"/>
                  </a:lnTo>
                  <a:lnTo>
                    <a:pt x="2895" y="119"/>
                  </a:lnTo>
                  <a:lnTo>
                    <a:pt x="2901" y="117"/>
                  </a:lnTo>
                  <a:lnTo>
                    <a:pt x="2909" y="115"/>
                  </a:lnTo>
                  <a:lnTo>
                    <a:pt x="2922" y="115"/>
                  </a:lnTo>
                  <a:lnTo>
                    <a:pt x="2937" y="115"/>
                  </a:lnTo>
                  <a:lnTo>
                    <a:pt x="2991" y="115"/>
                  </a:lnTo>
                  <a:lnTo>
                    <a:pt x="2991" y="115"/>
                  </a:lnTo>
                  <a:lnTo>
                    <a:pt x="3010" y="115"/>
                  </a:lnTo>
                  <a:lnTo>
                    <a:pt x="3017" y="115"/>
                  </a:lnTo>
                  <a:lnTo>
                    <a:pt x="3024" y="117"/>
                  </a:lnTo>
                  <a:lnTo>
                    <a:pt x="3024" y="117"/>
                  </a:lnTo>
                  <a:lnTo>
                    <a:pt x="3029" y="118"/>
                  </a:lnTo>
                  <a:lnTo>
                    <a:pt x="3032" y="120"/>
                  </a:lnTo>
                  <a:lnTo>
                    <a:pt x="3035" y="123"/>
                  </a:lnTo>
                  <a:lnTo>
                    <a:pt x="3037" y="127"/>
                  </a:lnTo>
                  <a:lnTo>
                    <a:pt x="3038" y="131"/>
                  </a:lnTo>
                  <a:lnTo>
                    <a:pt x="3079" y="131"/>
                  </a:lnTo>
                  <a:lnTo>
                    <a:pt x="3079" y="125"/>
                  </a:lnTo>
                  <a:lnTo>
                    <a:pt x="3079" y="125"/>
                  </a:lnTo>
                  <a:lnTo>
                    <a:pt x="3078" y="116"/>
                  </a:lnTo>
                  <a:lnTo>
                    <a:pt x="3075" y="106"/>
                  </a:lnTo>
                  <a:lnTo>
                    <a:pt x="3072" y="102"/>
                  </a:lnTo>
                  <a:lnTo>
                    <a:pt x="3070" y="98"/>
                  </a:lnTo>
                  <a:lnTo>
                    <a:pt x="3065" y="94"/>
                  </a:lnTo>
                  <a:lnTo>
                    <a:pt x="3060" y="91"/>
                  </a:lnTo>
                  <a:lnTo>
                    <a:pt x="3060" y="91"/>
                  </a:lnTo>
                  <a:lnTo>
                    <a:pt x="3055" y="87"/>
                  </a:lnTo>
                  <a:lnTo>
                    <a:pt x="3050" y="84"/>
                  </a:lnTo>
                  <a:lnTo>
                    <a:pt x="3042" y="82"/>
                  </a:lnTo>
                  <a:lnTo>
                    <a:pt x="3034" y="80"/>
                  </a:lnTo>
                  <a:lnTo>
                    <a:pt x="3016" y="78"/>
                  </a:lnTo>
                  <a:lnTo>
                    <a:pt x="2993" y="77"/>
                  </a:lnTo>
                  <a:lnTo>
                    <a:pt x="2945" y="77"/>
                  </a:lnTo>
                  <a:lnTo>
                    <a:pt x="2945" y="77"/>
                  </a:lnTo>
                  <a:lnTo>
                    <a:pt x="2919" y="78"/>
                  </a:lnTo>
                  <a:lnTo>
                    <a:pt x="2897" y="80"/>
                  </a:lnTo>
                  <a:lnTo>
                    <a:pt x="2888" y="82"/>
                  </a:lnTo>
                  <a:lnTo>
                    <a:pt x="2880" y="84"/>
                  </a:lnTo>
                  <a:lnTo>
                    <a:pt x="2873" y="86"/>
                  </a:lnTo>
                  <a:lnTo>
                    <a:pt x="2867" y="90"/>
                  </a:lnTo>
                  <a:lnTo>
                    <a:pt x="2867" y="90"/>
                  </a:lnTo>
                  <a:lnTo>
                    <a:pt x="2860" y="94"/>
                  </a:lnTo>
                  <a:lnTo>
                    <a:pt x="2856" y="98"/>
                  </a:lnTo>
                  <a:lnTo>
                    <a:pt x="2853" y="102"/>
                  </a:lnTo>
                  <a:lnTo>
                    <a:pt x="2850" y="107"/>
                  </a:lnTo>
                  <a:lnTo>
                    <a:pt x="2848" y="113"/>
                  </a:lnTo>
                  <a:lnTo>
                    <a:pt x="2846" y="118"/>
                  </a:lnTo>
                  <a:lnTo>
                    <a:pt x="2846" y="129"/>
                  </a:lnTo>
                  <a:lnTo>
                    <a:pt x="2846" y="141"/>
                  </a:lnTo>
                  <a:lnTo>
                    <a:pt x="2846" y="141"/>
                  </a:lnTo>
                  <a:lnTo>
                    <a:pt x="2846" y="153"/>
                  </a:lnTo>
                  <a:lnTo>
                    <a:pt x="2849" y="165"/>
                  </a:lnTo>
                  <a:lnTo>
                    <a:pt x="2851" y="170"/>
                  </a:lnTo>
                  <a:lnTo>
                    <a:pt x="2854" y="175"/>
                  </a:lnTo>
                  <a:lnTo>
                    <a:pt x="2857" y="180"/>
                  </a:lnTo>
                  <a:lnTo>
                    <a:pt x="2861" y="183"/>
                  </a:lnTo>
                  <a:lnTo>
                    <a:pt x="2861" y="183"/>
                  </a:lnTo>
                  <a:lnTo>
                    <a:pt x="2866" y="186"/>
                  </a:lnTo>
                  <a:lnTo>
                    <a:pt x="2871" y="189"/>
                  </a:lnTo>
                  <a:lnTo>
                    <a:pt x="2882" y="193"/>
                  </a:lnTo>
                  <a:lnTo>
                    <a:pt x="2896" y="195"/>
                  </a:lnTo>
                  <a:lnTo>
                    <a:pt x="2912" y="195"/>
                  </a:lnTo>
                  <a:lnTo>
                    <a:pt x="3007" y="195"/>
                  </a:lnTo>
                  <a:lnTo>
                    <a:pt x="3007" y="195"/>
                  </a:lnTo>
                  <a:lnTo>
                    <a:pt x="3019" y="196"/>
                  </a:lnTo>
                  <a:lnTo>
                    <a:pt x="3029" y="197"/>
                  </a:lnTo>
                  <a:lnTo>
                    <a:pt x="3035" y="199"/>
                  </a:lnTo>
                  <a:lnTo>
                    <a:pt x="3039" y="202"/>
                  </a:lnTo>
                  <a:lnTo>
                    <a:pt x="3039" y="202"/>
                  </a:lnTo>
                  <a:lnTo>
                    <a:pt x="3041" y="204"/>
                  </a:lnTo>
                  <a:lnTo>
                    <a:pt x="3042" y="208"/>
                  </a:lnTo>
                  <a:lnTo>
                    <a:pt x="3043" y="212"/>
                  </a:lnTo>
                  <a:lnTo>
                    <a:pt x="3043" y="217"/>
                  </a:lnTo>
                  <a:lnTo>
                    <a:pt x="3043" y="219"/>
                  </a:lnTo>
                  <a:lnTo>
                    <a:pt x="3043" y="219"/>
                  </a:lnTo>
                  <a:lnTo>
                    <a:pt x="3043" y="227"/>
                  </a:lnTo>
                  <a:lnTo>
                    <a:pt x="3041" y="232"/>
                  </a:lnTo>
                  <a:lnTo>
                    <a:pt x="3038" y="236"/>
                  </a:lnTo>
                  <a:lnTo>
                    <a:pt x="3034" y="238"/>
                  </a:lnTo>
                  <a:lnTo>
                    <a:pt x="3034" y="238"/>
                  </a:lnTo>
                  <a:lnTo>
                    <a:pt x="3027" y="240"/>
                  </a:lnTo>
                  <a:lnTo>
                    <a:pt x="3017" y="241"/>
                  </a:lnTo>
                  <a:lnTo>
                    <a:pt x="2988" y="242"/>
                  </a:lnTo>
                  <a:lnTo>
                    <a:pt x="2921" y="242"/>
                  </a:lnTo>
                  <a:lnTo>
                    <a:pt x="2921" y="242"/>
                  </a:lnTo>
                  <a:lnTo>
                    <a:pt x="2905" y="241"/>
                  </a:lnTo>
                  <a:lnTo>
                    <a:pt x="2900" y="240"/>
                  </a:lnTo>
                  <a:lnTo>
                    <a:pt x="2895" y="238"/>
                  </a:lnTo>
                  <a:lnTo>
                    <a:pt x="2892" y="236"/>
                  </a:lnTo>
                  <a:lnTo>
                    <a:pt x="2889" y="234"/>
                  </a:lnTo>
                  <a:lnTo>
                    <a:pt x="2886" y="231"/>
                  </a:lnTo>
                  <a:lnTo>
                    <a:pt x="2885" y="227"/>
                  </a:lnTo>
                  <a:lnTo>
                    <a:pt x="2883" y="223"/>
                  </a:lnTo>
                  <a:lnTo>
                    <a:pt x="2843" y="223"/>
                  </a:lnTo>
                  <a:lnTo>
                    <a:pt x="2844" y="230"/>
                  </a:lnTo>
                  <a:lnTo>
                    <a:pt x="2844" y="230"/>
                  </a:lnTo>
                  <a:lnTo>
                    <a:pt x="2845" y="238"/>
                  </a:lnTo>
                  <a:lnTo>
                    <a:pt x="2848" y="245"/>
                  </a:lnTo>
                  <a:lnTo>
                    <a:pt x="2851" y="253"/>
                  </a:lnTo>
                  <a:lnTo>
                    <a:pt x="2855" y="258"/>
                  </a:lnTo>
                  <a:lnTo>
                    <a:pt x="2859" y="263"/>
                  </a:lnTo>
                  <a:lnTo>
                    <a:pt x="2866" y="267"/>
                  </a:lnTo>
                  <a:lnTo>
                    <a:pt x="2871" y="271"/>
                  </a:lnTo>
                  <a:lnTo>
                    <a:pt x="2877" y="274"/>
                  </a:lnTo>
                  <a:lnTo>
                    <a:pt x="2877" y="274"/>
                  </a:lnTo>
                  <a:lnTo>
                    <a:pt x="2892" y="277"/>
                  </a:lnTo>
                  <a:lnTo>
                    <a:pt x="2906" y="279"/>
                  </a:lnTo>
                  <a:lnTo>
                    <a:pt x="2922" y="279"/>
                  </a:lnTo>
                  <a:lnTo>
                    <a:pt x="2938" y="279"/>
                  </a:lnTo>
                  <a:lnTo>
                    <a:pt x="2995" y="279"/>
                  </a:lnTo>
                  <a:lnTo>
                    <a:pt x="2995" y="279"/>
                  </a:lnTo>
                  <a:lnTo>
                    <a:pt x="3010" y="279"/>
                  </a:lnTo>
                  <a:lnTo>
                    <a:pt x="3025" y="278"/>
                  </a:lnTo>
                  <a:lnTo>
                    <a:pt x="3040" y="276"/>
                  </a:lnTo>
                  <a:lnTo>
                    <a:pt x="3048" y="274"/>
                  </a:lnTo>
                  <a:lnTo>
                    <a:pt x="3055" y="272"/>
                  </a:lnTo>
                  <a:lnTo>
                    <a:pt x="3055" y="272"/>
                  </a:lnTo>
                  <a:lnTo>
                    <a:pt x="3061" y="268"/>
                  </a:lnTo>
                  <a:lnTo>
                    <a:pt x="3068" y="264"/>
                  </a:lnTo>
                  <a:lnTo>
                    <a:pt x="3073" y="259"/>
                  </a:lnTo>
                  <a:lnTo>
                    <a:pt x="3078" y="254"/>
                  </a:lnTo>
                  <a:lnTo>
                    <a:pt x="3081" y="247"/>
                  </a:lnTo>
                  <a:lnTo>
                    <a:pt x="3084" y="239"/>
                  </a:lnTo>
                  <a:lnTo>
                    <a:pt x="3086" y="230"/>
                  </a:lnTo>
                  <a:lnTo>
                    <a:pt x="3086" y="220"/>
                  </a:lnTo>
                  <a:lnTo>
                    <a:pt x="3086" y="219"/>
                  </a:lnTo>
                  <a:lnTo>
                    <a:pt x="3086" y="219"/>
                  </a:lnTo>
                  <a:lnTo>
                    <a:pt x="3086" y="210"/>
                  </a:lnTo>
                  <a:lnTo>
                    <a:pt x="3085" y="202"/>
                  </a:lnTo>
                  <a:lnTo>
                    <a:pt x="3083" y="194"/>
                  </a:lnTo>
                  <a:lnTo>
                    <a:pt x="3080" y="187"/>
                  </a:lnTo>
                  <a:lnTo>
                    <a:pt x="3077" y="181"/>
                  </a:lnTo>
                  <a:lnTo>
                    <a:pt x="3073" y="175"/>
                  </a:lnTo>
                  <a:lnTo>
                    <a:pt x="3068" y="171"/>
                  </a:lnTo>
                  <a:lnTo>
                    <a:pt x="3062" y="168"/>
                  </a:lnTo>
                  <a:lnTo>
                    <a:pt x="3062" y="168"/>
                  </a:lnTo>
                  <a:close/>
                  <a:moveTo>
                    <a:pt x="857" y="80"/>
                  </a:moveTo>
                  <a:lnTo>
                    <a:pt x="810" y="80"/>
                  </a:lnTo>
                  <a:lnTo>
                    <a:pt x="810" y="80"/>
                  </a:lnTo>
                  <a:lnTo>
                    <a:pt x="735" y="79"/>
                  </a:lnTo>
                  <a:lnTo>
                    <a:pt x="699" y="79"/>
                  </a:lnTo>
                  <a:lnTo>
                    <a:pt x="700" y="279"/>
                  </a:lnTo>
                  <a:lnTo>
                    <a:pt x="743" y="279"/>
                  </a:lnTo>
                  <a:lnTo>
                    <a:pt x="743" y="168"/>
                  </a:lnTo>
                  <a:lnTo>
                    <a:pt x="743" y="119"/>
                  </a:lnTo>
                  <a:lnTo>
                    <a:pt x="826" y="119"/>
                  </a:lnTo>
                  <a:lnTo>
                    <a:pt x="834" y="119"/>
                  </a:lnTo>
                  <a:lnTo>
                    <a:pt x="834" y="119"/>
                  </a:lnTo>
                  <a:lnTo>
                    <a:pt x="854" y="119"/>
                  </a:lnTo>
                  <a:lnTo>
                    <a:pt x="869" y="121"/>
                  </a:lnTo>
                  <a:lnTo>
                    <a:pt x="880" y="124"/>
                  </a:lnTo>
                  <a:lnTo>
                    <a:pt x="888" y="128"/>
                  </a:lnTo>
                  <a:lnTo>
                    <a:pt x="888" y="128"/>
                  </a:lnTo>
                  <a:lnTo>
                    <a:pt x="892" y="134"/>
                  </a:lnTo>
                  <a:lnTo>
                    <a:pt x="895" y="140"/>
                  </a:lnTo>
                  <a:lnTo>
                    <a:pt x="896" y="147"/>
                  </a:lnTo>
                  <a:lnTo>
                    <a:pt x="897" y="157"/>
                  </a:lnTo>
                  <a:lnTo>
                    <a:pt x="897" y="279"/>
                  </a:lnTo>
                  <a:lnTo>
                    <a:pt x="940" y="279"/>
                  </a:lnTo>
                  <a:lnTo>
                    <a:pt x="940" y="148"/>
                  </a:lnTo>
                  <a:lnTo>
                    <a:pt x="940" y="148"/>
                  </a:lnTo>
                  <a:lnTo>
                    <a:pt x="939" y="136"/>
                  </a:lnTo>
                  <a:lnTo>
                    <a:pt x="938" y="129"/>
                  </a:lnTo>
                  <a:lnTo>
                    <a:pt x="936" y="123"/>
                  </a:lnTo>
                  <a:lnTo>
                    <a:pt x="933" y="117"/>
                  </a:lnTo>
                  <a:lnTo>
                    <a:pt x="929" y="110"/>
                  </a:lnTo>
                  <a:lnTo>
                    <a:pt x="926" y="105"/>
                  </a:lnTo>
                  <a:lnTo>
                    <a:pt x="921" y="100"/>
                  </a:lnTo>
                  <a:lnTo>
                    <a:pt x="921" y="100"/>
                  </a:lnTo>
                  <a:lnTo>
                    <a:pt x="916" y="96"/>
                  </a:lnTo>
                  <a:lnTo>
                    <a:pt x="909" y="92"/>
                  </a:lnTo>
                  <a:lnTo>
                    <a:pt x="903" y="89"/>
                  </a:lnTo>
                  <a:lnTo>
                    <a:pt x="895" y="85"/>
                  </a:lnTo>
                  <a:lnTo>
                    <a:pt x="886" y="83"/>
                  </a:lnTo>
                  <a:lnTo>
                    <a:pt x="878" y="81"/>
                  </a:lnTo>
                  <a:lnTo>
                    <a:pt x="868" y="80"/>
                  </a:lnTo>
                  <a:lnTo>
                    <a:pt x="857" y="80"/>
                  </a:lnTo>
                  <a:lnTo>
                    <a:pt x="857" y="80"/>
                  </a:lnTo>
                  <a:close/>
                  <a:moveTo>
                    <a:pt x="2111" y="51"/>
                  </a:moveTo>
                  <a:lnTo>
                    <a:pt x="2154" y="51"/>
                  </a:lnTo>
                  <a:lnTo>
                    <a:pt x="2154" y="5"/>
                  </a:lnTo>
                  <a:lnTo>
                    <a:pt x="2111" y="5"/>
                  </a:lnTo>
                  <a:lnTo>
                    <a:pt x="2111" y="51"/>
                  </a:lnTo>
                  <a:close/>
                  <a:moveTo>
                    <a:pt x="2111" y="279"/>
                  </a:moveTo>
                  <a:lnTo>
                    <a:pt x="2154" y="279"/>
                  </a:lnTo>
                  <a:lnTo>
                    <a:pt x="2154" y="79"/>
                  </a:lnTo>
                  <a:lnTo>
                    <a:pt x="2111" y="79"/>
                  </a:lnTo>
                  <a:lnTo>
                    <a:pt x="2111" y="279"/>
                  </a:lnTo>
                  <a:close/>
                  <a:moveTo>
                    <a:pt x="1933" y="36"/>
                  </a:moveTo>
                  <a:lnTo>
                    <a:pt x="1890" y="36"/>
                  </a:lnTo>
                  <a:lnTo>
                    <a:pt x="1890" y="80"/>
                  </a:lnTo>
                  <a:lnTo>
                    <a:pt x="1849" y="80"/>
                  </a:lnTo>
                  <a:lnTo>
                    <a:pt x="1849" y="117"/>
                  </a:lnTo>
                  <a:lnTo>
                    <a:pt x="1890" y="117"/>
                  </a:lnTo>
                  <a:lnTo>
                    <a:pt x="1890" y="215"/>
                  </a:lnTo>
                  <a:lnTo>
                    <a:pt x="1890" y="215"/>
                  </a:lnTo>
                  <a:lnTo>
                    <a:pt x="1891" y="227"/>
                  </a:lnTo>
                  <a:lnTo>
                    <a:pt x="1893" y="239"/>
                  </a:lnTo>
                  <a:lnTo>
                    <a:pt x="1895" y="244"/>
                  </a:lnTo>
                  <a:lnTo>
                    <a:pt x="1898" y="250"/>
                  </a:lnTo>
                  <a:lnTo>
                    <a:pt x="1902" y="255"/>
                  </a:lnTo>
                  <a:lnTo>
                    <a:pt x="1906" y="260"/>
                  </a:lnTo>
                  <a:lnTo>
                    <a:pt x="1906" y="260"/>
                  </a:lnTo>
                  <a:lnTo>
                    <a:pt x="1911" y="264"/>
                  </a:lnTo>
                  <a:lnTo>
                    <a:pt x="1916" y="267"/>
                  </a:lnTo>
                  <a:lnTo>
                    <a:pt x="1923" y="272"/>
                  </a:lnTo>
                  <a:lnTo>
                    <a:pt x="1930" y="274"/>
                  </a:lnTo>
                  <a:lnTo>
                    <a:pt x="1938" y="277"/>
                  </a:lnTo>
                  <a:lnTo>
                    <a:pt x="1948" y="278"/>
                  </a:lnTo>
                  <a:lnTo>
                    <a:pt x="1957" y="279"/>
                  </a:lnTo>
                  <a:lnTo>
                    <a:pt x="1968" y="279"/>
                  </a:lnTo>
                  <a:lnTo>
                    <a:pt x="1985" y="279"/>
                  </a:lnTo>
                  <a:lnTo>
                    <a:pt x="1985" y="279"/>
                  </a:lnTo>
                  <a:lnTo>
                    <a:pt x="2001" y="279"/>
                  </a:lnTo>
                  <a:lnTo>
                    <a:pt x="2020" y="278"/>
                  </a:lnTo>
                  <a:lnTo>
                    <a:pt x="2038" y="276"/>
                  </a:lnTo>
                  <a:lnTo>
                    <a:pt x="2050" y="274"/>
                  </a:lnTo>
                  <a:lnTo>
                    <a:pt x="2053" y="272"/>
                  </a:lnTo>
                  <a:lnTo>
                    <a:pt x="2053" y="267"/>
                  </a:lnTo>
                  <a:lnTo>
                    <a:pt x="2054" y="236"/>
                  </a:lnTo>
                  <a:lnTo>
                    <a:pt x="2048" y="237"/>
                  </a:lnTo>
                  <a:lnTo>
                    <a:pt x="2048" y="237"/>
                  </a:lnTo>
                  <a:lnTo>
                    <a:pt x="2020" y="240"/>
                  </a:lnTo>
                  <a:lnTo>
                    <a:pt x="2000" y="241"/>
                  </a:lnTo>
                  <a:lnTo>
                    <a:pt x="1983" y="242"/>
                  </a:lnTo>
                  <a:lnTo>
                    <a:pt x="1973" y="242"/>
                  </a:lnTo>
                  <a:lnTo>
                    <a:pt x="1973" y="242"/>
                  </a:lnTo>
                  <a:lnTo>
                    <a:pt x="1962" y="241"/>
                  </a:lnTo>
                  <a:lnTo>
                    <a:pt x="1953" y="240"/>
                  </a:lnTo>
                  <a:lnTo>
                    <a:pt x="1947" y="238"/>
                  </a:lnTo>
                  <a:lnTo>
                    <a:pt x="1941" y="234"/>
                  </a:lnTo>
                  <a:lnTo>
                    <a:pt x="1941" y="234"/>
                  </a:lnTo>
                  <a:lnTo>
                    <a:pt x="1937" y="230"/>
                  </a:lnTo>
                  <a:lnTo>
                    <a:pt x="1935" y="223"/>
                  </a:lnTo>
                  <a:lnTo>
                    <a:pt x="1933" y="214"/>
                  </a:lnTo>
                  <a:lnTo>
                    <a:pt x="1933" y="204"/>
                  </a:lnTo>
                  <a:lnTo>
                    <a:pt x="1933" y="117"/>
                  </a:lnTo>
                  <a:lnTo>
                    <a:pt x="2057" y="117"/>
                  </a:lnTo>
                  <a:lnTo>
                    <a:pt x="2057" y="80"/>
                  </a:lnTo>
                  <a:lnTo>
                    <a:pt x="1933" y="80"/>
                  </a:lnTo>
                  <a:lnTo>
                    <a:pt x="1933" y="36"/>
                  </a:lnTo>
                  <a:close/>
                  <a:moveTo>
                    <a:pt x="1830" y="79"/>
                  </a:moveTo>
                  <a:lnTo>
                    <a:pt x="1770" y="79"/>
                  </a:lnTo>
                  <a:lnTo>
                    <a:pt x="1705" y="146"/>
                  </a:lnTo>
                  <a:lnTo>
                    <a:pt x="1639" y="79"/>
                  </a:lnTo>
                  <a:lnTo>
                    <a:pt x="1578" y="79"/>
                  </a:lnTo>
                  <a:lnTo>
                    <a:pt x="1673" y="173"/>
                  </a:lnTo>
                  <a:lnTo>
                    <a:pt x="1565" y="279"/>
                  </a:lnTo>
                  <a:lnTo>
                    <a:pt x="1626" y="279"/>
                  </a:lnTo>
                  <a:lnTo>
                    <a:pt x="1705" y="200"/>
                  </a:lnTo>
                  <a:lnTo>
                    <a:pt x="1782" y="279"/>
                  </a:lnTo>
                  <a:lnTo>
                    <a:pt x="1844" y="279"/>
                  </a:lnTo>
                  <a:lnTo>
                    <a:pt x="1735" y="173"/>
                  </a:lnTo>
                  <a:lnTo>
                    <a:pt x="1830" y="79"/>
                  </a:lnTo>
                  <a:close/>
                  <a:moveTo>
                    <a:pt x="1504" y="227"/>
                  </a:moveTo>
                  <a:lnTo>
                    <a:pt x="1504" y="227"/>
                  </a:lnTo>
                  <a:lnTo>
                    <a:pt x="1502" y="231"/>
                  </a:lnTo>
                  <a:lnTo>
                    <a:pt x="1500" y="234"/>
                  </a:lnTo>
                  <a:lnTo>
                    <a:pt x="1496" y="237"/>
                  </a:lnTo>
                  <a:lnTo>
                    <a:pt x="1490" y="239"/>
                  </a:lnTo>
                  <a:lnTo>
                    <a:pt x="1490" y="239"/>
                  </a:lnTo>
                  <a:lnTo>
                    <a:pt x="1484" y="240"/>
                  </a:lnTo>
                  <a:lnTo>
                    <a:pt x="1476" y="241"/>
                  </a:lnTo>
                  <a:lnTo>
                    <a:pt x="1456" y="242"/>
                  </a:lnTo>
                  <a:lnTo>
                    <a:pt x="1413" y="242"/>
                  </a:lnTo>
                  <a:lnTo>
                    <a:pt x="1413" y="242"/>
                  </a:lnTo>
                  <a:lnTo>
                    <a:pt x="1394" y="241"/>
                  </a:lnTo>
                  <a:lnTo>
                    <a:pt x="1379" y="240"/>
                  </a:lnTo>
                  <a:lnTo>
                    <a:pt x="1368" y="237"/>
                  </a:lnTo>
                  <a:lnTo>
                    <a:pt x="1363" y="235"/>
                  </a:lnTo>
                  <a:lnTo>
                    <a:pt x="1358" y="233"/>
                  </a:lnTo>
                  <a:lnTo>
                    <a:pt x="1358" y="233"/>
                  </a:lnTo>
                  <a:lnTo>
                    <a:pt x="1355" y="230"/>
                  </a:lnTo>
                  <a:lnTo>
                    <a:pt x="1352" y="227"/>
                  </a:lnTo>
                  <a:lnTo>
                    <a:pt x="1350" y="223"/>
                  </a:lnTo>
                  <a:lnTo>
                    <a:pt x="1348" y="219"/>
                  </a:lnTo>
                  <a:lnTo>
                    <a:pt x="1345" y="209"/>
                  </a:lnTo>
                  <a:lnTo>
                    <a:pt x="1344" y="195"/>
                  </a:lnTo>
                  <a:lnTo>
                    <a:pt x="1344" y="190"/>
                  </a:lnTo>
                  <a:lnTo>
                    <a:pt x="1550" y="190"/>
                  </a:lnTo>
                  <a:lnTo>
                    <a:pt x="1550" y="163"/>
                  </a:lnTo>
                  <a:lnTo>
                    <a:pt x="1550" y="163"/>
                  </a:lnTo>
                  <a:lnTo>
                    <a:pt x="1549" y="151"/>
                  </a:lnTo>
                  <a:lnTo>
                    <a:pt x="1548" y="140"/>
                  </a:lnTo>
                  <a:lnTo>
                    <a:pt x="1546" y="129"/>
                  </a:lnTo>
                  <a:lnTo>
                    <a:pt x="1542" y="120"/>
                  </a:lnTo>
                  <a:lnTo>
                    <a:pt x="1537" y="113"/>
                  </a:lnTo>
                  <a:lnTo>
                    <a:pt x="1532" y="105"/>
                  </a:lnTo>
                  <a:lnTo>
                    <a:pt x="1527" y="99"/>
                  </a:lnTo>
                  <a:lnTo>
                    <a:pt x="1520" y="94"/>
                  </a:lnTo>
                  <a:lnTo>
                    <a:pt x="1520" y="94"/>
                  </a:lnTo>
                  <a:lnTo>
                    <a:pt x="1512" y="89"/>
                  </a:lnTo>
                  <a:lnTo>
                    <a:pt x="1505" y="85"/>
                  </a:lnTo>
                  <a:lnTo>
                    <a:pt x="1497" y="82"/>
                  </a:lnTo>
                  <a:lnTo>
                    <a:pt x="1487" y="80"/>
                  </a:lnTo>
                  <a:lnTo>
                    <a:pt x="1468" y="78"/>
                  </a:lnTo>
                  <a:lnTo>
                    <a:pt x="1447" y="77"/>
                  </a:lnTo>
                  <a:lnTo>
                    <a:pt x="1398" y="77"/>
                  </a:lnTo>
                  <a:lnTo>
                    <a:pt x="1398" y="77"/>
                  </a:lnTo>
                  <a:lnTo>
                    <a:pt x="1380" y="78"/>
                  </a:lnTo>
                  <a:lnTo>
                    <a:pt x="1364" y="79"/>
                  </a:lnTo>
                  <a:lnTo>
                    <a:pt x="1355" y="81"/>
                  </a:lnTo>
                  <a:lnTo>
                    <a:pt x="1348" y="83"/>
                  </a:lnTo>
                  <a:lnTo>
                    <a:pt x="1340" y="86"/>
                  </a:lnTo>
                  <a:lnTo>
                    <a:pt x="1332" y="90"/>
                  </a:lnTo>
                  <a:lnTo>
                    <a:pt x="1332" y="90"/>
                  </a:lnTo>
                  <a:lnTo>
                    <a:pt x="1326" y="95"/>
                  </a:lnTo>
                  <a:lnTo>
                    <a:pt x="1320" y="100"/>
                  </a:lnTo>
                  <a:lnTo>
                    <a:pt x="1315" y="107"/>
                  </a:lnTo>
                  <a:lnTo>
                    <a:pt x="1309" y="115"/>
                  </a:lnTo>
                  <a:lnTo>
                    <a:pt x="1306" y="124"/>
                  </a:lnTo>
                  <a:lnTo>
                    <a:pt x="1303" y="134"/>
                  </a:lnTo>
                  <a:lnTo>
                    <a:pt x="1302" y="145"/>
                  </a:lnTo>
                  <a:lnTo>
                    <a:pt x="1301" y="158"/>
                  </a:lnTo>
                  <a:lnTo>
                    <a:pt x="1301" y="197"/>
                  </a:lnTo>
                  <a:lnTo>
                    <a:pt x="1301" y="197"/>
                  </a:lnTo>
                  <a:lnTo>
                    <a:pt x="1302" y="211"/>
                  </a:lnTo>
                  <a:lnTo>
                    <a:pt x="1303" y="221"/>
                  </a:lnTo>
                  <a:lnTo>
                    <a:pt x="1306" y="232"/>
                  </a:lnTo>
                  <a:lnTo>
                    <a:pt x="1309" y="241"/>
                  </a:lnTo>
                  <a:lnTo>
                    <a:pt x="1315" y="249"/>
                  </a:lnTo>
                  <a:lnTo>
                    <a:pt x="1320" y="256"/>
                  </a:lnTo>
                  <a:lnTo>
                    <a:pt x="1326" y="261"/>
                  </a:lnTo>
                  <a:lnTo>
                    <a:pt x="1332" y="266"/>
                  </a:lnTo>
                  <a:lnTo>
                    <a:pt x="1332" y="266"/>
                  </a:lnTo>
                  <a:lnTo>
                    <a:pt x="1340" y="271"/>
                  </a:lnTo>
                  <a:lnTo>
                    <a:pt x="1347" y="273"/>
                  </a:lnTo>
                  <a:lnTo>
                    <a:pt x="1354" y="276"/>
                  </a:lnTo>
                  <a:lnTo>
                    <a:pt x="1363" y="277"/>
                  </a:lnTo>
                  <a:lnTo>
                    <a:pt x="1378" y="279"/>
                  </a:lnTo>
                  <a:lnTo>
                    <a:pt x="1394" y="279"/>
                  </a:lnTo>
                  <a:lnTo>
                    <a:pt x="1451" y="279"/>
                  </a:lnTo>
                  <a:lnTo>
                    <a:pt x="1451" y="279"/>
                  </a:lnTo>
                  <a:lnTo>
                    <a:pt x="1469" y="279"/>
                  </a:lnTo>
                  <a:lnTo>
                    <a:pt x="1487" y="277"/>
                  </a:lnTo>
                  <a:lnTo>
                    <a:pt x="1503" y="274"/>
                  </a:lnTo>
                  <a:lnTo>
                    <a:pt x="1516" y="270"/>
                  </a:lnTo>
                  <a:lnTo>
                    <a:pt x="1516" y="270"/>
                  </a:lnTo>
                  <a:lnTo>
                    <a:pt x="1523" y="266"/>
                  </a:lnTo>
                  <a:lnTo>
                    <a:pt x="1529" y="263"/>
                  </a:lnTo>
                  <a:lnTo>
                    <a:pt x="1533" y="259"/>
                  </a:lnTo>
                  <a:lnTo>
                    <a:pt x="1538" y="254"/>
                  </a:lnTo>
                  <a:lnTo>
                    <a:pt x="1542" y="249"/>
                  </a:lnTo>
                  <a:lnTo>
                    <a:pt x="1545" y="243"/>
                  </a:lnTo>
                  <a:lnTo>
                    <a:pt x="1547" y="237"/>
                  </a:lnTo>
                  <a:lnTo>
                    <a:pt x="1549" y="230"/>
                  </a:lnTo>
                  <a:lnTo>
                    <a:pt x="1550" y="223"/>
                  </a:lnTo>
                  <a:lnTo>
                    <a:pt x="1506" y="223"/>
                  </a:lnTo>
                  <a:lnTo>
                    <a:pt x="1504" y="227"/>
                  </a:lnTo>
                  <a:close/>
                  <a:moveTo>
                    <a:pt x="1356" y="122"/>
                  </a:moveTo>
                  <a:lnTo>
                    <a:pt x="1356" y="122"/>
                  </a:lnTo>
                  <a:lnTo>
                    <a:pt x="1363" y="119"/>
                  </a:lnTo>
                  <a:lnTo>
                    <a:pt x="1373" y="116"/>
                  </a:lnTo>
                  <a:lnTo>
                    <a:pt x="1386" y="115"/>
                  </a:lnTo>
                  <a:lnTo>
                    <a:pt x="1402" y="115"/>
                  </a:lnTo>
                  <a:lnTo>
                    <a:pt x="1447" y="115"/>
                  </a:lnTo>
                  <a:lnTo>
                    <a:pt x="1447" y="115"/>
                  </a:lnTo>
                  <a:lnTo>
                    <a:pt x="1464" y="115"/>
                  </a:lnTo>
                  <a:lnTo>
                    <a:pt x="1478" y="117"/>
                  </a:lnTo>
                  <a:lnTo>
                    <a:pt x="1488" y="121"/>
                  </a:lnTo>
                  <a:lnTo>
                    <a:pt x="1496" y="125"/>
                  </a:lnTo>
                  <a:lnTo>
                    <a:pt x="1496" y="125"/>
                  </a:lnTo>
                  <a:lnTo>
                    <a:pt x="1501" y="129"/>
                  </a:lnTo>
                  <a:lnTo>
                    <a:pt x="1504" y="135"/>
                  </a:lnTo>
                  <a:lnTo>
                    <a:pt x="1506" y="140"/>
                  </a:lnTo>
                  <a:lnTo>
                    <a:pt x="1507" y="146"/>
                  </a:lnTo>
                  <a:lnTo>
                    <a:pt x="1507" y="152"/>
                  </a:lnTo>
                  <a:lnTo>
                    <a:pt x="1345" y="152"/>
                  </a:lnTo>
                  <a:lnTo>
                    <a:pt x="1345" y="152"/>
                  </a:lnTo>
                  <a:lnTo>
                    <a:pt x="1346" y="142"/>
                  </a:lnTo>
                  <a:lnTo>
                    <a:pt x="1349" y="132"/>
                  </a:lnTo>
                  <a:lnTo>
                    <a:pt x="1352" y="126"/>
                  </a:lnTo>
                  <a:lnTo>
                    <a:pt x="1356" y="122"/>
                  </a:lnTo>
                  <a:lnTo>
                    <a:pt x="1356" y="122"/>
                  </a:lnTo>
                  <a:close/>
                </a:path>
              </a:pathLst>
            </a:custGeom>
            <a:solidFill>
              <a:srgbClr val="0504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 userDrawn="1"/>
          </p:nvSpPr>
          <p:spPr bwMode="auto">
            <a:xfrm>
              <a:off x="8648701" y="5064125"/>
              <a:ext cx="61913" cy="30162"/>
            </a:xfrm>
            <a:custGeom>
              <a:avLst/>
              <a:gdLst>
                <a:gd name="T0" fmla="*/ 31 w 78"/>
                <a:gd name="T1" fmla="*/ 0 h 38"/>
                <a:gd name="T2" fmla="*/ 31 w 78"/>
                <a:gd name="T3" fmla="*/ 6 h 38"/>
                <a:gd name="T4" fmla="*/ 18 w 78"/>
                <a:gd name="T5" fmla="*/ 6 h 38"/>
                <a:gd name="T6" fmla="*/ 18 w 78"/>
                <a:gd name="T7" fmla="*/ 38 h 38"/>
                <a:gd name="T8" fmla="*/ 11 w 78"/>
                <a:gd name="T9" fmla="*/ 38 h 38"/>
                <a:gd name="T10" fmla="*/ 11 w 78"/>
                <a:gd name="T11" fmla="*/ 6 h 38"/>
                <a:gd name="T12" fmla="*/ 0 w 78"/>
                <a:gd name="T13" fmla="*/ 6 h 38"/>
                <a:gd name="T14" fmla="*/ 0 w 78"/>
                <a:gd name="T15" fmla="*/ 0 h 38"/>
                <a:gd name="T16" fmla="*/ 31 w 78"/>
                <a:gd name="T17" fmla="*/ 0 h 38"/>
                <a:gd name="T18" fmla="*/ 71 w 78"/>
                <a:gd name="T19" fmla="*/ 38 h 38"/>
                <a:gd name="T20" fmla="*/ 70 w 78"/>
                <a:gd name="T21" fmla="*/ 16 h 38"/>
                <a:gd name="T22" fmla="*/ 70 w 78"/>
                <a:gd name="T23" fmla="*/ 16 h 38"/>
                <a:gd name="T24" fmla="*/ 70 w 78"/>
                <a:gd name="T25" fmla="*/ 5 h 38"/>
                <a:gd name="T26" fmla="*/ 69 w 78"/>
                <a:gd name="T27" fmla="*/ 5 h 38"/>
                <a:gd name="T28" fmla="*/ 69 w 78"/>
                <a:gd name="T29" fmla="*/ 5 h 38"/>
                <a:gd name="T30" fmla="*/ 65 w 78"/>
                <a:gd name="T31" fmla="*/ 16 h 38"/>
                <a:gd name="T32" fmla="*/ 59 w 78"/>
                <a:gd name="T33" fmla="*/ 37 h 38"/>
                <a:gd name="T34" fmla="*/ 51 w 78"/>
                <a:gd name="T35" fmla="*/ 37 h 38"/>
                <a:gd name="T36" fmla="*/ 45 w 78"/>
                <a:gd name="T37" fmla="*/ 16 h 38"/>
                <a:gd name="T38" fmla="*/ 45 w 78"/>
                <a:gd name="T39" fmla="*/ 16 h 38"/>
                <a:gd name="T40" fmla="*/ 42 w 78"/>
                <a:gd name="T41" fmla="*/ 5 h 38"/>
                <a:gd name="T42" fmla="*/ 41 w 78"/>
                <a:gd name="T43" fmla="*/ 5 h 38"/>
                <a:gd name="T44" fmla="*/ 41 w 78"/>
                <a:gd name="T45" fmla="*/ 5 h 38"/>
                <a:gd name="T46" fmla="*/ 41 w 78"/>
                <a:gd name="T47" fmla="*/ 16 h 38"/>
                <a:gd name="T48" fmla="*/ 40 w 78"/>
                <a:gd name="T49" fmla="*/ 38 h 38"/>
                <a:gd name="T50" fmla="*/ 33 w 78"/>
                <a:gd name="T51" fmla="*/ 38 h 38"/>
                <a:gd name="T52" fmla="*/ 35 w 78"/>
                <a:gd name="T53" fmla="*/ 0 h 38"/>
                <a:gd name="T54" fmla="*/ 47 w 78"/>
                <a:gd name="T55" fmla="*/ 0 h 38"/>
                <a:gd name="T56" fmla="*/ 53 w 78"/>
                <a:gd name="T57" fmla="*/ 19 h 38"/>
                <a:gd name="T58" fmla="*/ 53 w 78"/>
                <a:gd name="T59" fmla="*/ 19 h 38"/>
                <a:gd name="T60" fmla="*/ 55 w 78"/>
                <a:gd name="T61" fmla="*/ 28 h 38"/>
                <a:gd name="T62" fmla="*/ 56 w 78"/>
                <a:gd name="T63" fmla="*/ 28 h 38"/>
                <a:gd name="T64" fmla="*/ 56 w 78"/>
                <a:gd name="T65" fmla="*/ 28 h 38"/>
                <a:gd name="T66" fmla="*/ 58 w 78"/>
                <a:gd name="T67" fmla="*/ 19 h 38"/>
                <a:gd name="T68" fmla="*/ 64 w 78"/>
                <a:gd name="T69" fmla="*/ 0 h 38"/>
                <a:gd name="T70" fmla="*/ 75 w 78"/>
                <a:gd name="T71" fmla="*/ 0 h 38"/>
                <a:gd name="T72" fmla="*/ 78 w 78"/>
                <a:gd name="T73" fmla="*/ 38 h 38"/>
                <a:gd name="T74" fmla="*/ 71 w 78"/>
                <a:gd name="T7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38">
                  <a:moveTo>
                    <a:pt x="31" y="0"/>
                  </a:moveTo>
                  <a:lnTo>
                    <a:pt x="31" y="6"/>
                  </a:lnTo>
                  <a:lnTo>
                    <a:pt x="18" y="6"/>
                  </a:lnTo>
                  <a:lnTo>
                    <a:pt x="18" y="38"/>
                  </a:lnTo>
                  <a:lnTo>
                    <a:pt x="11" y="38"/>
                  </a:lnTo>
                  <a:lnTo>
                    <a:pt x="11" y="6"/>
                  </a:lnTo>
                  <a:lnTo>
                    <a:pt x="0" y="6"/>
                  </a:lnTo>
                  <a:lnTo>
                    <a:pt x="0" y="0"/>
                  </a:lnTo>
                  <a:lnTo>
                    <a:pt x="31" y="0"/>
                  </a:lnTo>
                  <a:close/>
                  <a:moveTo>
                    <a:pt x="71" y="38"/>
                  </a:moveTo>
                  <a:lnTo>
                    <a:pt x="70" y="16"/>
                  </a:lnTo>
                  <a:lnTo>
                    <a:pt x="70" y="16"/>
                  </a:lnTo>
                  <a:lnTo>
                    <a:pt x="70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5" y="16"/>
                  </a:lnTo>
                  <a:lnTo>
                    <a:pt x="59" y="37"/>
                  </a:lnTo>
                  <a:lnTo>
                    <a:pt x="51" y="37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2" y="5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1" y="16"/>
                  </a:lnTo>
                  <a:lnTo>
                    <a:pt x="40" y="38"/>
                  </a:lnTo>
                  <a:lnTo>
                    <a:pt x="33" y="38"/>
                  </a:lnTo>
                  <a:lnTo>
                    <a:pt x="35" y="0"/>
                  </a:lnTo>
                  <a:lnTo>
                    <a:pt x="47" y="0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5" y="28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8" y="19"/>
                  </a:lnTo>
                  <a:lnTo>
                    <a:pt x="64" y="0"/>
                  </a:lnTo>
                  <a:lnTo>
                    <a:pt x="75" y="0"/>
                  </a:lnTo>
                  <a:lnTo>
                    <a:pt x="78" y="38"/>
                  </a:lnTo>
                  <a:lnTo>
                    <a:pt x="71" y="38"/>
                  </a:lnTo>
                  <a:close/>
                </a:path>
              </a:pathLst>
            </a:custGeom>
            <a:solidFill>
              <a:srgbClr val="05040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63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0">
          <a:solidFill>
            <a:schemeClr val="bg1"/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anklin Gothic Medium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12"/>
        </a:buBlip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5000"/>
        <a:buChar char="•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85000"/>
        <a:buFont typeface="Franklin Gothic Book" pitchFamily="34" charset="0"/>
        <a:buChar char="○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−"/>
        <a:defRPr>
          <a:solidFill>
            <a:schemeClr val="tx1"/>
          </a:solidFill>
          <a:latin typeface="+mn-lt"/>
        </a:defRPr>
      </a:lvl4pPr>
      <a:lvl5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</a:defRPr>
      </a:lvl5pPr>
      <a:lvl6pPr marL="20574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</a:defRPr>
      </a:lvl6pPr>
      <a:lvl7pPr marL="25146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</a:defRPr>
      </a:lvl7pPr>
      <a:lvl8pPr marL="29718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</a:defRPr>
      </a:lvl8pPr>
      <a:lvl9pPr marL="3429000" indent="-228600" algn="l" rtl="0" fontAlgn="base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Calibri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Optum_RGB_PP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151563"/>
            <a:ext cx="16081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43675"/>
            <a:ext cx="304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E77B0F7-A025-4FB0-82F0-7EC8158C34AD}" type="slidenum">
              <a:rPr lang="en-US">
                <a:solidFill>
                  <a:srgbClr val="63666A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2" name="Line 9"/>
          <p:cNvSpPr>
            <a:spLocks noChangeShapeType="1"/>
          </p:cNvSpPr>
          <p:nvPr userDrawn="1"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1031" name="Picture 12" descr="Optum_ColorBand-02"/>
          <p:cNvPicPr preferRelativeResize="0"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14"/>
          <p:cNvSpPr txBox="1">
            <a:spLocks noChangeArrowheads="1"/>
          </p:cNvSpPr>
          <p:nvPr userDrawn="1"/>
        </p:nvSpPr>
        <p:spPr bwMode="auto">
          <a:xfrm>
            <a:off x="6477000" y="65532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1400" b="1">
                <a:solidFill>
                  <a:schemeClr val="bg1"/>
                </a:solidFill>
                <a:latin typeface="Arial" charset="0"/>
                <a:ea typeface="Geneva" charset="0"/>
                <a:cs typeface="Arial Unicode MS" charset="0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0" dirty="0" smtClean="0">
                <a:solidFill>
                  <a:srgbClr val="63666A"/>
                </a:solidFill>
              </a:rPr>
              <a:t>Propriety and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82459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Geneva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Geneva" charset="0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0438"/>
            <a:ext cx="822801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8750" y="6580188"/>
            <a:ext cx="304800" cy="1524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defRPr/>
            </a:pPr>
            <a:fld id="{0C7A94EF-AB0A-4AA5-AA02-B233E79F50A2}" type="slidenum">
              <a:rPr lang="en-US">
                <a:solidFill>
                  <a:srgbClr val="63666A"/>
                </a:solidFill>
              </a:rPr>
              <a:pPr fontAlgn="base">
                <a:spcBef>
                  <a:spcPct val="0"/>
                </a:spcBef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2553751" y="6580188"/>
            <a:ext cx="5144037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dirty="0">
                <a:solidFill>
                  <a:srgbClr val="63666A"/>
                </a:solidFill>
              </a:rPr>
              <a:t>Confidential property of UnitedHealth Group. Do not distribute or reproduce without express permission from UnitedHealth Group.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rgbClr val="D45D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  <a:defRPr/>
            </a:pPr>
            <a:endParaRPr lang="en-US" sz="2000" dirty="0">
              <a:solidFill>
                <a:srgbClr val="63666A"/>
              </a:solidFill>
            </a:endParaRPr>
          </a:p>
        </p:txBody>
      </p:sp>
      <p:pic>
        <p:nvPicPr>
          <p:cNvPr id="3079" name="Picture 12" descr="E:\Sakthi\United Health Group\UHG_Log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163513" y="6448425"/>
            <a:ext cx="1582737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81" name="Group 15"/>
          <p:cNvGrpSpPr>
            <a:grpSpLocks/>
          </p:cNvGrpSpPr>
          <p:nvPr/>
        </p:nvGrpSpPr>
        <p:grpSpPr bwMode="auto">
          <a:xfrm>
            <a:off x="1809750" y="6464300"/>
            <a:ext cx="6337300" cy="46038"/>
            <a:chOff x="1809750" y="6464300"/>
            <a:chExt cx="6337300" cy="46038"/>
          </a:xfrm>
        </p:grpSpPr>
        <p:sp>
          <p:nvSpPr>
            <p:cNvPr id="24" name="Rectangle 8"/>
            <p:cNvSpPr>
              <a:spLocks noChangeArrowheads="1"/>
            </p:cNvSpPr>
            <p:nvPr userDrawn="1"/>
          </p:nvSpPr>
          <p:spPr bwMode="auto">
            <a:xfrm>
              <a:off x="7248525" y="6464300"/>
              <a:ext cx="898525" cy="46038"/>
            </a:xfrm>
            <a:prstGeom prst="rect">
              <a:avLst/>
            </a:prstGeom>
            <a:solidFill>
              <a:srgbClr val="D19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lnSpc>
                  <a:spcPct val="95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D45D00"/>
                </a:buClr>
                <a:buFontTx/>
                <a:buChar char="•"/>
                <a:defRPr/>
              </a:pPr>
              <a:endParaRPr lang="en-US" sz="2000" dirty="0">
                <a:solidFill>
                  <a:srgbClr val="63666A"/>
                </a:solidFill>
              </a:endParaRPr>
            </a:p>
          </p:txBody>
        </p:sp>
        <p:sp>
          <p:nvSpPr>
            <p:cNvPr id="25" name="Rectangle 9"/>
            <p:cNvSpPr>
              <a:spLocks noChangeArrowheads="1"/>
            </p:cNvSpPr>
            <p:nvPr userDrawn="1"/>
          </p:nvSpPr>
          <p:spPr bwMode="auto">
            <a:xfrm>
              <a:off x="1809750" y="6464300"/>
              <a:ext cx="685800" cy="46038"/>
            </a:xfrm>
            <a:prstGeom prst="rect">
              <a:avLst/>
            </a:prstGeom>
            <a:solidFill>
              <a:srgbClr val="0D776E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lnSpc>
                  <a:spcPct val="95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D45D00"/>
                </a:buClr>
                <a:buFontTx/>
                <a:buChar char="•"/>
                <a:defRPr/>
              </a:pPr>
              <a:endParaRPr lang="en-US" sz="2000" dirty="0">
                <a:solidFill>
                  <a:srgbClr val="63666A"/>
                </a:solidFill>
              </a:endParaRPr>
            </a:p>
          </p:txBody>
        </p:sp>
        <p:sp>
          <p:nvSpPr>
            <p:cNvPr id="26" name="Rectangle 10"/>
            <p:cNvSpPr>
              <a:spLocks noChangeArrowheads="1"/>
            </p:cNvSpPr>
            <p:nvPr userDrawn="1"/>
          </p:nvSpPr>
          <p:spPr bwMode="auto">
            <a:xfrm>
              <a:off x="2522538" y="6464300"/>
              <a:ext cx="4697412" cy="46038"/>
            </a:xfrm>
            <a:prstGeom prst="rect">
              <a:avLst/>
            </a:prstGeom>
            <a:solidFill>
              <a:srgbClr val="D45D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lnSpc>
                  <a:spcPct val="95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D45D00"/>
                </a:buClr>
                <a:buFontTx/>
                <a:buChar char="•"/>
                <a:defRPr/>
              </a:pPr>
              <a:endParaRPr lang="en-US" sz="2000" dirty="0">
                <a:solidFill>
                  <a:srgbClr val="63666A"/>
                </a:solidFill>
              </a:endParaRPr>
            </a:p>
          </p:txBody>
        </p:sp>
      </p:grpSp>
      <p:pic>
        <p:nvPicPr>
          <p:cNvPr id="15" name="Picture 14" descr="GSD_logo.JPG"/>
          <p:cNvPicPr>
            <a:picLocks noChangeAspect="1"/>
          </p:cNvPicPr>
          <p:nvPr/>
        </p:nvPicPr>
        <p:blipFill>
          <a:blip r:embed="rId16" cstate="print"/>
          <a:srcRect l="8344" r="14893" b="-27450"/>
          <a:stretch>
            <a:fillRect/>
          </a:stretch>
        </p:blipFill>
        <p:spPr>
          <a:xfrm>
            <a:off x="8229598" y="6267010"/>
            <a:ext cx="725222" cy="6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8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</p:sldLayoutIdLst>
  <p:transition>
    <p:fade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168275" indent="-168275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rgbClr val="D45D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7013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rgbClr val="D45D00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795338" indent="-171450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rgbClr val="D45D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139825" indent="-230188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rgbClr val="D45D00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420813" indent="-166688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rgbClr val="D45D00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1878013" indent="-166688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66688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792413" indent="-166688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249613" indent="-166688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chart" Target="../charts/char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utterstock_46846486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29360"/>
            <a:ext cx="9144000" cy="3789680"/>
          </a:xfrm>
          <a:prstGeom prst="rect">
            <a:avLst/>
          </a:prstGeom>
          <a:effectLst>
            <a:innerShdw blurRad="593725" dist="1549400" dir="11460000">
              <a:schemeClr val="tx1">
                <a:alpha val="14000"/>
              </a:schemeClr>
            </a:innerShdw>
          </a:effectLst>
        </p:spPr>
      </p:pic>
      <p:sp>
        <p:nvSpPr>
          <p:cNvPr id="2" name="Rectangle 1"/>
          <p:cNvSpPr/>
          <p:nvPr/>
        </p:nvSpPr>
        <p:spPr>
          <a:xfrm>
            <a:off x="457200" y="5486400"/>
            <a:ext cx="3770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 smtClean="0">
                <a:solidFill>
                  <a:srgbClr val="63666A"/>
                </a:solidFill>
                <a:latin typeface="Calibri" pitchFamily="34" charset="0"/>
                <a:cs typeface="Calibri" pitchFamily="34" charset="0"/>
              </a:rPr>
              <a:t>OGS BPM Practice Operations Review</a:t>
            </a:r>
            <a:endParaRPr lang="en-US" b="1" dirty="0" smtClean="0">
              <a:solidFill>
                <a:srgbClr val="63666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dirty="0" smtClean="0">
                <a:ea typeface="Geneva" charset="-128"/>
              </a:rPr>
              <a:t>Jan 2016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193923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8788" y="3123406"/>
            <a:ext cx="8226425" cy="611188"/>
          </a:xfrm>
          <a:prstGeom prst="rect">
            <a:avLst/>
          </a:prstGeom>
        </p:spPr>
        <p:txBody>
          <a:bodyPr/>
          <a:lstStyle/>
          <a:p>
            <a:pPr lvl="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smtClean="0">
                <a:solidFill>
                  <a:srgbClr val="63666A"/>
                </a:solidFill>
                <a:latin typeface="Arial" pitchFamily="34" charset="0"/>
                <a:cs typeface="Arial" pitchFamily="34" charset="0"/>
              </a:rPr>
              <a:t>Thank You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63666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Current</a:t>
            </a:r>
            <a:r>
              <a:rPr lang="en-US" dirty="0" smtClean="0"/>
              <a:t> Organization Landscape – BPM  + AE Practice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B97623-C38B-4619-B513-099FC0859A5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83" name="Group 82"/>
          <p:cNvGrpSpPr/>
          <p:nvPr/>
        </p:nvGrpSpPr>
        <p:grpSpPr>
          <a:xfrm>
            <a:off x="1025499" y="3733800"/>
            <a:ext cx="3000396" cy="357190"/>
            <a:chOff x="1071538" y="3929066"/>
            <a:chExt cx="3000396" cy="357190"/>
          </a:xfrm>
        </p:grpSpPr>
        <p:sp>
          <p:nvSpPr>
            <p:cNvPr id="77" name="Rectangle 76"/>
            <p:cNvSpPr/>
            <p:nvPr/>
          </p:nvSpPr>
          <p:spPr bwMode="auto">
            <a:xfrm>
              <a:off x="1071538" y="3929066"/>
              <a:ext cx="3000396" cy="357190"/>
            </a:xfrm>
            <a:prstGeom prst="rect">
              <a:avLst/>
            </a:prstGeom>
            <a:gradFill flip="none" rotWithShape="1">
              <a:gsLst>
                <a:gs pos="67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139700" dist="25400" sx="95000" sy="95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168275" algn="ctr" fontAlgn="base">
                <a:lnSpc>
                  <a:spcPct val="95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Tx/>
                <a:buChar char="•"/>
                <a:defRPr/>
              </a:pPr>
              <a:endParaRPr lang="en-US" baseline="-25000" dirty="0">
                <a:solidFill>
                  <a:schemeClr val="lt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11509" y="3968300"/>
              <a:ext cx="491721" cy="317956"/>
            </a:xfrm>
            <a:prstGeom prst="rect">
              <a:avLst/>
            </a:prstGeom>
            <a:solidFill>
              <a:srgbClr val="87C129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12%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025499" y="4182007"/>
            <a:ext cx="3000396" cy="357190"/>
            <a:chOff x="1071538" y="4403732"/>
            <a:chExt cx="3000396" cy="357190"/>
          </a:xfrm>
        </p:grpSpPr>
        <p:sp>
          <p:nvSpPr>
            <p:cNvPr id="78" name="Rectangle 77"/>
            <p:cNvSpPr/>
            <p:nvPr/>
          </p:nvSpPr>
          <p:spPr bwMode="auto">
            <a:xfrm>
              <a:off x="1071538" y="4403732"/>
              <a:ext cx="3000396" cy="357190"/>
            </a:xfrm>
            <a:prstGeom prst="rect">
              <a:avLst/>
            </a:prstGeom>
            <a:gradFill flip="none" rotWithShape="1">
              <a:gsLst>
                <a:gs pos="67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139700" dist="25400" sx="95000" sy="95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168275" algn="ctr" fontAlgn="base">
                <a:lnSpc>
                  <a:spcPct val="95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Tx/>
                <a:buChar char="•"/>
                <a:defRPr/>
              </a:pPr>
              <a:endParaRPr lang="en-US" baseline="-25000" dirty="0">
                <a:solidFill>
                  <a:schemeClr val="lt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36812" y="4441047"/>
              <a:ext cx="1049329" cy="294515"/>
            </a:xfrm>
            <a:prstGeom prst="rect">
              <a:avLst/>
            </a:prstGeom>
            <a:solidFill>
              <a:srgbClr val="D45D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19%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025499" y="4630214"/>
            <a:ext cx="3000396" cy="357190"/>
            <a:chOff x="1071538" y="4857760"/>
            <a:chExt cx="3000396" cy="357190"/>
          </a:xfrm>
        </p:grpSpPr>
        <p:sp>
          <p:nvSpPr>
            <p:cNvPr id="79" name="Rectangle 78"/>
            <p:cNvSpPr/>
            <p:nvPr/>
          </p:nvSpPr>
          <p:spPr bwMode="auto">
            <a:xfrm>
              <a:off x="1071538" y="4857760"/>
              <a:ext cx="3000396" cy="357190"/>
            </a:xfrm>
            <a:prstGeom prst="rect">
              <a:avLst/>
            </a:prstGeom>
            <a:gradFill flip="none" rotWithShape="1">
              <a:gsLst>
                <a:gs pos="67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139700" dist="25400" sx="95000" sy="95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168275" algn="ctr" fontAlgn="base">
                <a:lnSpc>
                  <a:spcPct val="95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Tx/>
                <a:buChar char="•"/>
                <a:defRPr/>
              </a:pPr>
              <a:endParaRPr lang="en-US" baseline="-25000" dirty="0">
                <a:solidFill>
                  <a:schemeClr val="lt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21246" y="4894190"/>
              <a:ext cx="1192616" cy="294515"/>
            </a:xfrm>
            <a:prstGeom prst="rect">
              <a:avLst/>
            </a:prstGeom>
            <a:solidFill>
              <a:srgbClr val="87C129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27%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025499" y="5078422"/>
            <a:ext cx="3000396" cy="357190"/>
            <a:chOff x="1071538" y="5273688"/>
            <a:chExt cx="3000396" cy="357190"/>
          </a:xfrm>
        </p:grpSpPr>
        <p:sp>
          <p:nvSpPr>
            <p:cNvPr id="80" name="Rectangle 79"/>
            <p:cNvSpPr/>
            <p:nvPr/>
          </p:nvSpPr>
          <p:spPr bwMode="auto">
            <a:xfrm>
              <a:off x="1071538" y="5273688"/>
              <a:ext cx="3000396" cy="357190"/>
            </a:xfrm>
            <a:prstGeom prst="rect">
              <a:avLst/>
            </a:prstGeom>
            <a:gradFill flip="none" rotWithShape="1">
              <a:gsLst>
                <a:gs pos="67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139700" dist="25400" sx="95000" sy="95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168275" algn="ctr" fontAlgn="base">
                <a:lnSpc>
                  <a:spcPct val="95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accent1"/>
                </a:buClr>
                <a:buFontTx/>
                <a:buChar char="•"/>
                <a:defRPr/>
              </a:pPr>
              <a:endParaRPr lang="en-US" baseline="-25000" dirty="0">
                <a:solidFill>
                  <a:schemeClr val="lt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129316" y="5308236"/>
              <a:ext cx="1429613" cy="294515"/>
            </a:xfrm>
            <a:prstGeom prst="rect">
              <a:avLst/>
            </a:prstGeom>
            <a:solidFill>
              <a:srgbClr val="D45D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42%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11120" y="3823270"/>
            <a:ext cx="76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&gt; 5 Years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311120" y="4262616"/>
            <a:ext cx="76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3-5 Years</a:t>
            </a:r>
            <a:endParaRPr 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311120" y="4701962"/>
            <a:ext cx="76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1-3 Years</a:t>
            </a:r>
            <a:endParaRPr 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311120" y="5141309"/>
            <a:ext cx="764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&lt; 1 Year</a:t>
            </a:r>
            <a:endParaRPr lang="en-US" sz="1000" dirty="0"/>
          </a:p>
        </p:txBody>
      </p:sp>
      <p:sp>
        <p:nvSpPr>
          <p:cNvPr id="108" name="Freeform 107"/>
          <p:cNvSpPr/>
          <p:nvPr/>
        </p:nvSpPr>
        <p:spPr bwMode="auto">
          <a:xfrm flipH="1">
            <a:off x="311120" y="2884836"/>
            <a:ext cx="3522402" cy="306704"/>
          </a:xfrm>
          <a:custGeom>
            <a:avLst/>
            <a:gdLst>
              <a:gd name="connsiteX0" fmla="*/ 0 w 3929058"/>
              <a:gd name="connsiteY0" fmla="*/ 0 h 357190"/>
              <a:gd name="connsiteX1" fmla="*/ 3929058 w 3929058"/>
              <a:gd name="connsiteY1" fmla="*/ 0 h 357190"/>
              <a:gd name="connsiteX2" fmla="*/ 3929058 w 3929058"/>
              <a:gd name="connsiteY2" fmla="*/ 357190 h 357190"/>
              <a:gd name="connsiteX3" fmla="*/ 0 w 3929058"/>
              <a:gd name="connsiteY3" fmla="*/ 357190 h 357190"/>
              <a:gd name="connsiteX4" fmla="*/ 0 w 3929058"/>
              <a:gd name="connsiteY4" fmla="*/ 0 h 357190"/>
              <a:gd name="connsiteX0" fmla="*/ 0 w 3929058"/>
              <a:gd name="connsiteY0" fmla="*/ 0 h 357190"/>
              <a:gd name="connsiteX1" fmla="*/ 3929058 w 3929058"/>
              <a:gd name="connsiteY1" fmla="*/ 0 h 357190"/>
              <a:gd name="connsiteX2" fmla="*/ 3929058 w 3929058"/>
              <a:gd name="connsiteY2" fmla="*/ 357190 h 357190"/>
              <a:gd name="connsiteX3" fmla="*/ 285720 w 3929058"/>
              <a:gd name="connsiteY3" fmla="*/ 357190 h 357190"/>
              <a:gd name="connsiteX4" fmla="*/ 0 w 3929058"/>
              <a:gd name="connsiteY4" fmla="*/ 0 h 35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58" h="357190">
                <a:moveTo>
                  <a:pt x="0" y="0"/>
                </a:moveTo>
                <a:lnTo>
                  <a:pt x="3929058" y="0"/>
                </a:lnTo>
                <a:lnTo>
                  <a:pt x="3929058" y="357190"/>
                </a:lnTo>
                <a:lnTo>
                  <a:pt x="285720" y="357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rgbClr val="53565A"/>
              </a:solidFill>
              <a:effectLst/>
              <a:latin typeface="Arial" charset="0"/>
              <a:ea typeface="Arial Unicode MS" charset="0"/>
              <a:cs typeface="Arial Unicode MS" charset="0"/>
            </a:endParaRPr>
          </a:p>
        </p:txBody>
      </p:sp>
      <p:sp>
        <p:nvSpPr>
          <p:cNvPr id="110" name="Rectangle 46"/>
          <p:cNvSpPr>
            <a:spLocks noChangeArrowheads="1"/>
          </p:cNvSpPr>
          <p:nvPr/>
        </p:nvSpPr>
        <p:spPr bwMode="auto">
          <a:xfrm>
            <a:off x="-95536" y="2889825"/>
            <a:ext cx="37020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53565A"/>
                </a:solidFill>
              </a:rPr>
              <a:t>Distribution by Site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135" y="5609422"/>
            <a:ext cx="3973478" cy="377618"/>
            <a:chOff x="-44420" y="5392524"/>
            <a:chExt cx="3973478" cy="377618"/>
          </a:xfrm>
        </p:grpSpPr>
        <p:sp>
          <p:nvSpPr>
            <p:cNvPr id="113" name="Freeform 112"/>
            <p:cNvSpPr/>
            <p:nvPr/>
          </p:nvSpPr>
          <p:spPr bwMode="auto">
            <a:xfrm flipH="1">
              <a:off x="0" y="5392524"/>
              <a:ext cx="3929058" cy="377618"/>
            </a:xfrm>
            <a:custGeom>
              <a:avLst/>
              <a:gdLst>
                <a:gd name="connsiteX0" fmla="*/ 0 w 3929058"/>
                <a:gd name="connsiteY0" fmla="*/ 0 h 357190"/>
                <a:gd name="connsiteX1" fmla="*/ 3929058 w 3929058"/>
                <a:gd name="connsiteY1" fmla="*/ 0 h 357190"/>
                <a:gd name="connsiteX2" fmla="*/ 3929058 w 3929058"/>
                <a:gd name="connsiteY2" fmla="*/ 357190 h 357190"/>
                <a:gd name="connsiteX3" fmla="*/ 0 w 3929058"/>
                <a:gd name="connsiteY3" fmla="*/ 357190 h 357190"/>
                <a:gd name="connsiteX4" fmla="*/ 0 w 3929058"/>
                <a:gd name="connsiteY4" fmla="*/ 0 h 357190"/>
                <a:gd name="connsiteX0" fmla="*/ 0 w 3929058"/>
                <a:gd name="connsiteY0" fmla="*/ 0 h 357190"/>
                <a:gd name="connsiteX1" fmla="*/ 3929058 w 3929058"/>
                <a:gd name="connsiteY1" fmla="*/ 0 h 357190"/>
                <a:gd name="connsiteX2" fmla="*/ 3929058 w 3929058"/>
                <a:gd name="connsiteY2" fmla="*/ 357190 h 357190"/>
                <a:gd name="connsiteX3" fmla="*/ 285720 w 3929058"/>
                <a:gd name="connsiteY3" fmla="*/ 357190 h 357190"/>
                <a:gd name="connsiteX4" fmla="*/ 0 w 3929058"/>
                <a:gd name="connsiteY4" fmla="*/ 0 h 3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58" h="357190">
                  <a:moveTo>
                    <a:pt x="0" y="0"/>
                  </a:moveTo>
                  <a:lnTo>
                    <a:pt x="3929058" y="0"/>
                  </a:lnTo>
                  <a:lnTo>
                    <a:pt x="3929058" y="357190"/>
                  </a:lnTo>
                  <a:lnTo>
                    <a:pt x="285720" y="35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rgbClr val="53565A"/>
                </a:solidFill>
                <a:effectLst/>
                <a:latin typeface="Arial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116" name="Rectangle 46"/>
            <p:cNvSpPr>
              <a:spLocks noChangeArrowheads="1"/>
            </p:cNvSpPr>
            <p:nvPr/>
          </p:nvSpPr>
          <p:spPr bwMode="auto">
            <a:xfrm>
              <a:off x="-44420" y="5460975"/>
              <a:ext cx="397347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53565A"/>
                  </a:solidFill>
                </a:rPr>
                <a:t>Tenure </a:t>
              </a:r>
              <a:r>
                <a:rPr lang="en-US" sz="1000" dirty="0" smtClean="0">
                  <a:solidFill>
                    <a:srgbClr val="53565A"/>
                  </a:solidFill>
                </a:rPr>
                <a:t>( highest 43% population under 1 year experience)</a:t>
              </a:r>
              <a:endParaRPr lang="en-US" sz="1000" dirty="0">
                <a:solidFill>
                  <a:srgbClr val="53565A"/>
                </a:solidFill>
              </a:endParaRPr>
            </a:p>
          </p:txBody>
        </p:sp>
      </p:grpSp>
      <p:sp>
        <p:nvSpPr>
          <p:cNvPr id="118" name="Freeform 117"/>
          <p:cNvSpPr/>
          <p:nvPr/>
        </p:nvSpPr>
        <p:spPr bwMode="auto">
          <a:xfrm>
            <a:off x="3763957" y="5585591"/>
            <a:ext cx="523875" cy="381000"/>
          </a:xfrm>
          <a:custGeom>
            <a:avLst/>
            <a:gdLst>
              <a:gd name="connsiteX0" fmla="*/ 257175 w 523875"/>
              <a:gd name="connsiteY0" fmla="*/ 0 h 381000"/>
              <a:gd name="connsiteX1" fmla="*/ 0 w 523875"/>
              <a:gd name="connsiteY1" fmla="*/ 381000 h 381000"/>
              <a:gd name="connsiteX2" fmla="*/ 523875 w 523875"/>
              <a:gd name="connsiteY2" fmla="*/ 381000 h 381000"/>
              <a:gd name="connsiteX3" fmla="*/ 257175 w 523875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75" h="381000">
                <a:moveTo>
                  <a:pt x="257175" y="0"/>
                </a:moveTo>
                <a:lnTo>
                  <a:pt x="0" y="381000"/>
                </a:lnTo>
                <a:lnTo>
                  <a:pt x="523875" y="381000"/>
                </a:lnTo>
                <a:lnTo>
                  <a:pt x="257175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charset="0"/>
              <a:cs typeface="Arial Unicode MS" charset="0"/>
            </a:endParaRPr>
          </a:p>
        </p:txBody>
      </p:sp>
      <p:sp>
        <p:nvSpPr>
          <p:cNvPr id="120" name="Freeform 119"/>
          <p:cNvSpPr/>
          <p:nvPr/>
        </p:nvSpPr>
        <p:spPr bwMode="auto">
          <a:xfrm>
            <a:off x="3620484" y="2894360"/>
            <a:ext cx="541020" cy="297180"/>
          </a:xfrm>
          <a:custGeom>
            <a:avLst/>
            <a:gdLst>
              <a:gd name="connsiteX0" fmla="*/ 266700 w 541020"/>
              <a:gd name="connsiteY0" fmla="*/ 0 h 297180"/>
              <a:gd name="connsiteX1" fmla="*/ 0 w 541020"/>
              <a:gd name="connsiteY1" fmla="*/ 297180 h 297180"/>
              <a:gd name="connsiteX2" fmla="*/ 541020 w 541020"/>
              <a:gd name="connsiteY2" fmla="*/ 297180 h 297180"/>
              <a:gd name="connsiteX3" fmla="*/ 266700 w 541020"/>
              <a:gd name="connsiteY3" fmla="*/ 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020" h="297180">
                <a:moveTo>
                  <a:pt x="266700" y="0"/>
                </a:moveTo>
                <a:lnTo>
                  <a:pt x="0" y="297180"/>
                </a:lnTo>
                <a:lnTo>
                  <a:pt x="541020" y="297180"/>
                </a:lnTo>
                <a:lnTo>
                  <a:pt x="26670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charset="0"/>
              <a:cs typeface="Arial Unicode M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7575" y="6041644"/>
            <a:ext cx="217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sz="1100" dirty="0" smtClean="0"/>
              <a:t>Data as of Jan 11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2016</a:t>
            </a:r>
            <a:endParaRPr lang="en-US" sz="1100" dirty="0"/>
          </a:p>
        </p:txBody>
      </p:sp>
      <p:grpSp>
        <p:nvGrpSpPr>
          <p:cNvPr id="3" name="Group 2"/>
          <p:cNvGrpSpPr/>
          <p:nvPr/>
        </p:nvGrpSpPr>
        <p:grpSpPr>
          <a:xfrm>
            <a:off x="567106" y="1371600"/>
            <a:ext cx="3172384" cy="1605905"/>
            <a:chOff x="662641" y="1761895"/>
            <a:chExt cx="2537759" cy="2129119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665945" y="3478866"/>
              <a:ext cx="357190" cy="142876"/>
            </a:xfrm>
            <a:prstGeom prst="rect">
              <a:avLst/>
            </a:prstGeom>
            <a:noFill/>
            <a:ln w="12700" cap="flat" cmpd="sng" algn="ctr">
              <a:gradFill>
                <a:gsLst>
                  <a:gs pos="0">
                    <a:srgbClr val="0D776E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53129" y="3478866"/>
              <a:ext cx="357190" cy="142876"/>
            </a:xfrm>
            <a:prstGeom prst="rect">
              <a:avLst/>
            </a:prstGeom>
            <a:noFill/>
            <a:ln w="12700" cap="flat" cmpd="sng" algn="ctr">
              <a:gradFill>
                <a:gsLst>
                  <a:gs pos="0">
                    <a:srgbClr val="8E93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 rot="16200000" flipV="1">
              <a:off x="574033" y="2939008"/>
              <a:ext cx="647691" cy="323332"/>
            </a:xfrm>
            <a:prstGeom prst="roundRect">
              <a:avLst/>
            </a:prstGeom>
            <a:solidFill>
              <a:srgbClr val="8E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2641" y="3442157"/>
              <a:ext cx="546639" cy="448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USA	</a:t>
              </a:r>
              <a:endParaRPr lang="en-US" sz="800" dirty="0"/>
            </a:p>
          </p:txBody>
        </p:sp>
        <p:sp>
          <p:nvSpPr>
            <p:cNvPr id="29" name="Rounded Rectangle 28"/>
            <p:cNvSpPr/>
            <p:nvPr/>
          </p:nvSpPr>
          <p:spPr>
            <a:xfrm rot="16200000" flipV="1">
              <a:off x="1661804" y="3083512"/>
              <a:ext cx="358680" cy="323332"/>
            </a:xfrm>
            <a:prstGeom prst="roundRect">
              <a:avLst/>
            </a:prstGeom>
            <a:solidFill>
              <a:srgbClr val="0D77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01566" y="3445332"/>
              <a:ext cx="480307" cy="285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Noida</a:t>
              </a:r>
              <a:endParaRPr lang="en-US" sz="800" dirty="0"/>
            </a:p>
          </p:txBody>
        </p:sp>
        <p:sp>
          <p:nvSpPr>
            <p:cNvPr id="27" name="Rounded Rectangle 26"/>
            <p:cNvSpPr/>
            <p:nvPr/>
          </p:nvSpPr>
          <p:spPr>
            <a:xfrm rot="16200000" flipV="1">
              <a:off x="1813190" y="2693594"/>
              <a:ext cx="1138519" cy="323332"/>
            </a:xfrm>
            <a:prstGeom prst="roundRect">
              <a:avLst/>
            </a:prstGeom>
            <a:solidFill>
              <a:srgbClr val="D1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/>
          </p:nvSpPr>
          <p:spPr>
            <a:xfrm rot="16200000" flipV="1">
              <a:off x="2134365" y="2431541"/>
              <a:ext cx="1662624" cy="323332"/>
            </a:xfrm>
            <a:prstGeom prst="roundRect">
              <a:avLst/>
            </a:prstGeom>
            <a:solidFill>
              <a:srgbClr val="D45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20093" y="2786664"/>
              <a:ext cx="480307" cy="367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141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42754" y="2918852"/>
              <a:ext cx="480307" cy="367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23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87248" y="3106325"/>
              <a:ext cx="480307" cy="367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7959" y="2993720"/>
              <a:ext cx="480307" cy="367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9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2212049" y="3478866"/>
              <a:ext cx="357190" cy="142876"/>
            </a:xfrm>
            <a:prstGeom prst="rect">
              <a:avLst/>
            </a:prstGeom>
            <a:noFill/>
            <a:ln w="12700" cap="flat" cmpd="sng" algn="ctr">
              <a:gradFill>
                <a:gsLst>
                  <a:gs pos="0">
                    <a:srgbClr val="D190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54020" y="3451682"/>
              <a:ext cx="4803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GGN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777203" y="3478866"/>
              <a:ext cx="357190" cy="142876"/>
            </a:xfrm>
            <a:prstGeom prst="rect">
              <a:avLst/>
            </a:prstGeom>
            <a:noFill/>
            <a:ln w="12700" cap="flat" cmpd="sng" algn="ctr">
              <a:gradFill>
                <a:gsLst>
                  <a:gs pos="0">
                    <a:srgbClr val="D45D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19174" y="3451682"/>
              <a:ext cx="4803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HYD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1233488" y="3481188"/>
              <a:ext cx="357190" cy="142876"/>
            </a:xfrm>
            <a:prstGeom prst="rect">
              <a:avLst/>
            </a:prstGeom>
            <a:noFill/>
            <a:ln w="12700" cap="flat" cmpd="sng" algn="ctr">
              <a:gradFill>
                <a:gsLst>
                  <a:gs pos="0">
                    <a:srgbClr val="8E930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 rot="16200000" flipV="1">
              <a:off x="1197738" y="3084675"/>
              <a:ext cx="361000" cy="323332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43000" y="3444480"/>
              <a:ext cx="546639" cy="285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smtClean="0"/>
                <a:t>BLR</a:t>
              </a:r>
              <a:endParaRPr lang="en-US" sz="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46433" y="3112341"/>
              <a:ext cx="480307" cy="367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sp>
        <p:nvSpPr>
          <p:cNvPr id="58" name="Freeform 57"/>
          <p:cNvSpPr/>
          <p:nvPr/>
        </p:nvSpPr>
        <p:spPr bwMode="auto">
          <a:xfrm flipH="1">
            <a:off x="4512357" y="2824153"/>
            <a:ext cx="3522402" cy="306704"/>
          </a:xfrm>
          <a:custGeom>
            <a:avLst/>
            <a:gdLst>
              <a:gd name="connsiteX0" fmla="*/ 0 w 3929058"/>
              <a:gd name="connsiteY0" fmla="*/ 0 h 357190"/>
              <a:gd name="connsiteX1" fmla="*/ 3929058 w 3929058"/>
              <a:gd name="connsiteY1" fmla="*/ 0 h 357190"/>
              <a:gd name="connsiteX2" fmla="*/ 3929058 w 3929058"/>
              <a:gd name="connsiteY2" fmla="*/ 357190 h 357190"/>
              <a:gd name="connsiteX3" fmla="*/ 0 w 3929058"/>
              <a:gd name="connsiteY3" fmla="*/ 357190 h 357190"/>
              <a:gd name="connsiteX4" fmla="*/ 0 w 3929058"/>
              <a:gd name="connsiteY4" fmla="*/ 0 h 357190"/>
              <a:gd name="connsiteX0" fmla="*/ 0 w 3929058"/>
              <a:gd name="connsiteY0" fmla="*/ 0 h 357190"/>
              <a:gd name="connsiteX1" fmla="*/ 3929058 w 3929058"/>
              <a:gd name="connsiteY1" fmla="*/ 0 h 357190"/>
              <a:gd name="connsiteX2" fmla="*/ 3929058 w 3929058"/>
              <a:gd name="connsiteY2" fmla="*/ 357190 h 357190"/>
              <a:gd name="connsiteX3" fmla="*/ 285720 w 3929058"/>
              <a:gd name="connsiteY3" fmla="*/ 357190 h 357190"/>
              <a:gd name="connsiteX4" fmla="*/ 0 w 3929058"/>
              <a:gd name="connsiteY4" fmla="*/ 0 h 35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058" h="357190">
                <a:moveTo>
                  <a:pt x="0" y="0"/>
                </a:moveTo>
                <a:lnTo>
                  <a:pt x="3929058" y="0"/>
                </a:lnTo>
                <a:lnTo>
                  <a:pt x="3929058" y="357190"/>
                </a:lnTo>
                <a:lnTo>
                  <a:pt x="285720" y="357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indent="0"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rgbClr val="53565A"/>
                </a:solidFill>
              </a:rPr>
              <a:t>Pyramid</a:t>
            </a:r>
          </a:p>
        </p:txBody>
      </p:sp>
      <p:sp>
        <p:nvSpPr>
          <p:cNvPr id="59" name="Freeform 58"/>
          <p:cNvSpPr/>
          <p:nvPr/>
        </p:nvSpPr>
        <p:spPr bwMode="auto">
          <a:xfrm>
            <a:off x="7809476" y="2845846"/>
            <a:ext cx="541020" cy="297180"/>
          </a:xfrm>
          <a:custGeom>
            <a:avLst/>
            <a:gdLst>
              <a:gd name="connsiteX0" fmla="*/ 266700 w 541020"/>
              <a:gd name="connsiteY0" fmla="*/ 0 h 297180"/>
              <a:gd name="connsiteX1" fmla="*/ 0 w 541020"/>
              <a:gd name="connsiteY1" fmla="*/ 297180 h 297180"/>
              <a:gd name="connsiteX2" fmla="*/ 541020 w 541020"/>
              <a:gd name="connsiteY2" fmla="*/ 297180 h 297180"/>
              <a:gd name="connsiteX3" fmla="*/ 266700 w 541020"/>
              <a:gd name="connsiteY3" fmla="*/ 0 h 29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020" h="297180">
                <a:moveTo>
                  <a:pt x="266700" y="0"/>
                </a:moveTo>
                <a:lnTo>
                  <a:pt x="0" y="297180"/>
                </a:lnTo>
                <a:lnTo>
                  <a:pt x="541020" y="297180"/>
                </a:lnTo>
                <a:lnTo>
                  <a:pt x="26670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charset="0"/>
              <a:cs typeface="Arial Unicode MS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512357" y="5677873"/>
            <a:ext cx="3973478" cy="377618"/>
            <a:chOff x="-44420" y="5392524"/>
            <a:chExt cx="3973478" cy="377618"/>
          </a:xfrm>
        </p:grpSpPr>
        <p:sp>
          <p:nvSpPr>
            <p:cNvPr id="61" name="Freeform 60"/>
            <p:cNvSpPr/>
            <p:nvPr/>
          </p:nvSpPr>
          <p:spPr bwMode="auto">
            <a:xfrm flipH="1">
              <a:off x="0" y="5392524"/>
              <a:ext cx="3929058" cy="377618"/>
            </a:xfrm>
            <a:custGeom>
              <a:avLst/>
              <a:gdLst>
                <a:gd name="connsiteX0" fmla="*/ 0 w 3929058"/>
                <a:gd name="connsiteY0" fmla="*/ 0 h 357190"/>
                <a:gd name="connsiteX1" fmla="*/ 3929058 w 3929058"/>
                <a:gd name="connsiteY1" fmla="*/ 0 h 357190"/>
                <a:gd name="connsiteX2" fmla="*/ 3929058 w 3929058"/>
                <a:gd name="connsiteY2" fmla="*/ 357190 h 357190"/>
                <a:gd name="connsiteX3" fmla="*/ 0 w 3929058"/>
                <a:gd name="connsiteY3" fmla="*/ 357190 h 357190"/>
                <a:gd name="connsiteX4" fmla="*/ 0 w 3929058"/>
                <a:gd name="connsiteY4" fmla="*/ 0 h 357190"/>
                <a:gd name="connsiteX0" fmla="*/ 0 w 3929058"/>
                <a:gd name="connsiteY0" fmla="*/ 0 h 357190"/>
                <a:gd name="connsiteX1" fmla="*/ 3929058 w 3929058"/>
                <a:gd name="connsiteY1" fmla="*/ 0 h 357190"/>
                <a:gd name="connsiteX2" fmla="*/ 3929058 w 3929058"/>
                <a:gd name="connsiteY2" fmla="*/ 357190 h 357190"/>
                <a:gd name="connsiteX3" fmla="*/ 285720 w 3929058"/>
                <a:gd name="connsiteY3" fmla="*/ 357190 h 357190"/>
                <a:gd name="connsiteX4" fmla="*/ 0 w 3929058"/>
                <a:gd name="connsiteY4" fmla="*/ 0 h 35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9058" h="357190">
                  <a:moveTo>
                    <a:pt x="0" y="0"/>
                  </a:moveTo>
                  <a:lnTo>
                    <a:pt x="3929058" y="0"/>
                  </a:lnTo>
                  <a:lnTo>
                    <a:pt x="3929058" y="357190"/>
                  </a:lnTo>
                  <a:lnTo>
                    <a:pt x="285720" y="35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rgbClr val="53565A"/>
                </a:solidFill>
                <a:effectLst/>
                <a:latin typeface="Arial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66" name="Rectangle 46"/>
            <p:cNvSpPr>
              <a:spLocks noChangeArrowheads="1"/>
            </p:cNvSpPr>
            <p:nvPr/>
          </p:nvSpPr>
          <p:spPr bwMode="auto">
            <a:xfrm>
              <a:off x="-44420" y="5460975"/>
              <a:ext cx="397347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53565A"/>
                  </a:solidFill>
                </a:rPr>
                <a:t>Growth</a:t>
              </a:r>
              <a:endParaRPr lang="en-US" sz="1000" dirty="0">
                <a:solidFill>
                  <a:srgbClr val="53565A"/>
                </a:solidFill>
              </a:endParaRPr>
            </a:p>
          </p:txBody>
        </p:sp>
      </p:grpSp>
      <p:sp>
        <p:nvSpPr>
          <p:cNvPr id="67" name="Freeform 66"/>
          <p:cNvSpPr/>
          <p:nvPr/>
        </p:nvSpPr>
        <p:spPr bwMode="auto">
          <a:xfrm>
            <a:off x="8261179" y="5654042"/>
            <a:ext cx="523875" cy="381000"/>
          </a:xfrm>
          <a:custGeom>
            <a:avLst/>
            <a:gdLst>
              <a:gd name="connsiteX0" fmla="*/ 257175 w 523875"/>
              <a:gd name="connsiteY0" fmla="*/ 0 h 381000"/>
              <a:gd name="connsiteX1" fmla="*/ 0 w 523875"/>
              <a:gd name="connsiteY1" fmla="*/ 381000 h 381000"/>
              <a:gd name="connsiteX2" fmla="*/ 523875 w 523875"/>
              <a:gd name="connsiteY2" fmla="*/ 381000 h 381000"/>
              <a:gd name="connsiteX3" fmla="*/ 257175 w 523875"/>
              <a:gd name="connsiteY3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75" h="381000">
                <a:moveTo>
                  <a:pt x="257175" y="0"/>
                </a:moveTo>
                <a:lnTo>
                  <a:pt x="0" y="381000"/>
                </a:lnTo>
                <a:lnTo>
                  <a:pt x="523875" y="381000"/>
                </a:lnTo>
                <a:lnTo>
                  <a:pt x="257175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Arial Unicode MS" charset="0"/>
              <a:cs typeface="Arial Unicode MS" charset="0"/>
            </a:endParaRPr>
          </a:p>
        </p:txBody>
      </p:sp>
      <p:graphicFrame>
        <p:nvGraphicFramePr>
          <p:cNvPr id="70" name="Chart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063518"/>
              </p:ext>
            </p:extLst>
          </p:nvPr>
        </p:nvGraphicFramePr>
        <p:xfrm>
          <a:off x="4537443" y="893189"/>
          <a:ext cx="4200027" cy="2003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983656"/>
              </p:ext>
            </p:extLst>
          </p:nvPr>
        </p:nvGraphicFramePr>
        <p:xfrm>
          <a:off x="4534567" y="3152055"/>
          <a:ext cx="3973478" cy="2613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9854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defRPr/>
            </a:pPr>
            <a:r>
              <a:rPr lang="en-US" altLang="en-US" sz="2000" dirty="0" smtClean="0">
                <a:ea typeface="Geneva" charset="0"/>
              </a:rPr>
              <a:t>Attrition Details – BPM Practice</a:t>
            </a:r>
            <a:endParaRPr lang="en-US" altLang="en-US" sz="2000" dirty="0">
              <a:solidFill>
                <a:srgbClr val="FF0000"/>
              </a:solidFill>
              <a:ea typeface="Geneva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94648" y="914400"/>
            <a:ext cx="8444552" cy="54864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68275" indent="-168275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FontTx/>
              <a:buChar char="•"/>
            </a:pPr>
            <a:endParaRPr lang="en-US" sz="2000" dirty="0">
              <a:solidFill>
                <a:srgbClr val="63666A"/>
              </a:solidFill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715000" y="3467100"/>
            <a:ext cx="232808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</a:pPr>
            <a:r>
              <a:rPr lang="en-US" sz="1600" b="1" dirty="0" smtClean="0">
                <a:solidFill>
                  <a:srgbClr val="993300"/>
                </a:solidFill>
                <a:latin typeface="Calibri" pitchFamily="34" charset="0"/>
                <a:cs typeface="Calibri" pitchFamily="34" charset="0"/>
              </a:rPr>
              <a:t>Retention Efforts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456115"/>
              </p:ext>
            </p:extLst>
          </p:nvPr>
        </p:nvGraphicFramePr>
        <p:xfrm>
          <a:off x="5257800" y="3962399"/>
          <a:ext cx="35814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308588"/>
                <a:gridCol w="2272812"/>
              </a:tblGrid>
              <a:tr h="583783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Enablement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Manager effectiveness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Engagement of extended leadership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691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Alternative reward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Leveraging org R&amp;R program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 travels,</a:t>
                      </a:r>
                      <a:r>
                        <a:rPr lang="en-US" sz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visa pipeline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0443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Work satisfaction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Engagement</a:t>
                      </a:r>
                      <a:r>
                        <a:rPr lang="en-US" sz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into key practice initiatives – offer volunteer work outside project scope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rotation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6384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Rewards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Exploring the possibility of special skill bonus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722008"/>
              </p:ext>
            </p:extLst>
          </p:nvPr>
        </p:nvGraphicFramePr>
        <p:xfrm>
          <a:off x="5715000" y="990599"/>
          <a:ext cx="2982888" cy="2531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863094"/>
              </p:ext>
            </p:extLst>
          </p:nvPr>
        </p:nvGraphicFramePr>
        <p:xfrm>
          <a:off x="394648" y="914400"/>
          <a:ext cx="532035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50727"/>
              </p:ext>
            </p:extLst>
          </p:nvPr>
        </p:nvGraphicFramePr>
        <p:xfrm>
          <a:off x="368490" y="3657600"/>
          <a:ext cx="4985982" cy="2762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85522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Scorecard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09313" y="3614382"/>
            <a:ext cx="3048000" cy="25391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  <a:buSzPct val="80000"/>
            </a:pPr>
            <a:r>
              <a:rPr lang="en-US" sz="1600" b="1" dirty="0" smtClean="0"/>
              <a:t>EWS Top Trigger Factors</a:t>
            </a:r>
            <a:endParaRPr lang="en-US" sz="1200" b="1" dirty="0" smtClean="0"/>
          </a:p>
          <a:p>
            <a:pPr marL="171450" indent="-171450">
              <a:lnSpc>
                <a:spcPct val="150000"/>
              </a:lnSpc>
              <a:buClr>
                <a:srgbClr val="00B0F0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1000" dirty="0" smtClean="0"/>
              <a:t>TOP Performers (14) – </a:t>
            </a:r>
          </a:p>
          <a:p>
            <a:pPr marL="742950" lvl="1" indent="-285750">
              <a:lnSpc>
                <a:spcPct val="150000"/>
              </a:lnSpc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000" dirty="0" smtClean="0"/>
              <a:t>Career Development (9)</a:t>
            </a:r>
          </a:p>
          <a:p>
            <a:pPr marL="742950" lvl="1" indent="-285750">
              <a:lnSpc>
                <a:spcPct val="150000"/>
              </a:lnSpc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000" dirty="0"/>
              <a:t>Rewards for Excellence </a:t>
            </a:r>
            <a:r>
              <a:rPr lang="en-US" sz="1000" dirty="0" smtClean="0"/>
              <a:t>(6)</a:t>
            </a:r>
            <a:endParaRPr lang="en-US" sz="1000" dirty="0"/>
          </a:p>
          <a:p>
            <a:pPr marL="742950" lvl="1" indent="-285750">
              <a:lnSpc>
                <a:spcPct val="150000"/>
              </a:lnSpc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000" dirty="0" smtClean="0"/>
              <a:t>Personal Reasons (3)</a:t>
            </a:r>
          </a:p>
          <a:p>
            <a:pPr marL="171450" indent="-171450">
              <a:lnSpc>
                <a:spcPct val="150000"/>
              </a:lnSpc>
              <a:buClr>
                <a:srgbClr val="00B0F0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1000" dirty="0" smtClean="0"/>
              <a:t>Others (39) –</a:t>
            </a:r>
          </a:p>
          <a:p>
            <a:pPr marL="742950" lvl="1" indent="-285750">
              <a:lnSpc>
                <a:spcPct val="150000"/>
              </a:lnSpc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000" dirty="0" smtClean="0"/>
              <a:t>Career Development (23)</a:t>
            </a:r>
          </a:p>
          <a:p>
            <a:pPr marL="742950" lvl="1" indent="-285750">
              <a:lnSpc>
                <a:spcPct val="150000"/>
              </a:lnSpc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000" dirty="0" smtClean="0"/>
              <a:t>Rewards for Excellence (14)</a:t>
            </a:r>
          </a:p>
          <a:p>
            <a:pPr marL="742950" lvl="1" indent="-285750">
              <a:lnSpc>
                <a:spcPct val="150000"/>
              </a:lnSpc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000" dirty="0" smtClean="0"/>
              <a:t>Performance (5)</a:t>
            </a:r>
          </a:p>
          <a:p>
            <a:pPr marL="742950" lvl="1" indent="-285750">
              <a:lnSpc>
                <a:spcPct val="150000"/>
              </a:lnSpc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000" dirty="0" smtClean="0"/>
              <a:t>Personal Reasons (6)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029704"/>
              </p:ext>
            </p:extLst>
          </p:nvPr>
        </p:nvGraphicFramePr>
        <p:xfrm>
          <a:off x="2365594" y="3581400"/>
          <a:ext cx="3810000" cy="2547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3581643"/>
              </p:ext>
            </p:extLst>
          </p:nvPr>
        </p:nvGraphicFramePr>
        <p:xfrm>
          <a:off x="0" y="3631778"/>
          <a:ext cx="3681484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Straight Connector 9"/>
          <p:cNvCxnSpPr/>
          <p:nvPr/>
        </p:nvCxnSpPr>
        <p:spPr bwMode="auto">
          <a:xfrm>
            <a:off x="685800" y="3429000"/>
            <a:ext cx="8071513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156611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Dimension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1x1s 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Manager 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EWS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235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0812"/>
            <a:ext cx="8226425" cy="611188"/>
          </a:xfrm>
        </p:spPr>
        <p:txBody>
          <a:bodyPr/>
          <a:lstStyle/>
          <a:p>
            <a:r>
              <a:rPr lang="en-US" sz="2000" b="1" dirty="0" smtClean="0"/>
              <a:t>Hiring Status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288591"/>
              </p:ext>
            </p:extLst>
          </p:nvPr>
        </p:nvGraphicFramePr>
        <p:xfrm>
          <a:off x="381000" y="4114800"/>
          <a:ext cx="3810000" cy="20574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6919"/>
                <a:gridCol w="725057"/>
                <a:gridCol w="552999"/>
                <a:gridCol w="552424"/>
                <a:gridCol w="782601"/>
              </a:tblGrid>
              <a:tr h="62003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</a:rPr>
                        <a:t>Hire Loss Jan 15 till</a:t>
                      </a:r>
                      <a:r>
                        <a:rPr lang="en-US" sz="1000" b="1" baseline="0" dirty="0" smtClean="0">
                          <a:effectLst/>
                        </a:rPr>
                        <a:t> Date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Total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</a:rPr>
                        <a:t>HYD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</a:rPr>
                        <a:t>BLR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</a:rPr>
                        <a:t>GGN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</a:tr>
              <a:tr h="3100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</a:rPr>
                        <a:t>Project Lead 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+mn-lt"/>
                          <a:ea typeface="+mn-ea"/>
                        </a:rPr>
                        <a:t>2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</a:tr>
              <a:tr h="3100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</a:rPr>
                        <a:t>Associate </a:t>
                      </a:r>
                      <a:r>
                        <a:rPr lang="en-US" sz="1000" b="1" dirty="0">
                          <a:effectLst/>
                        </a:rPr>
                        <a:t>Lead 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+mn-lt"/>
                          <a:ea typeface="+mn-ea"/>
                        </a:rPr>
                        <a:t>5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+mn-lt"/>
                          <a:ea typeface="+mn-ea"/>
                        </a:rPr>
                        <a:t>4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</a:tr>
              <a:tr h="5073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</a:rPr>
                        <a:t>Sr Software </a:t>
                      </a:r>
                      <a:r>
                        <a:rPr lang="en-US" sz="1000" b="1" dirty="0">
                          <a:effectLst/>
                        </a:rPr>
                        <a:t>Engineer 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  <a:latin typeface="+mn-lt"/>
                          <a:ea typeface="+mn-ea"/>
                        </a:rPr>
                        <a:t>18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  <a:latin typeface="+mn-lt"/>
                          <a:ea typeface="+mn-ea"/>
                        </a:rPr>
                        <a:t>12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</a:tr>
              <a:tr h="3100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Software Engineer 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smtClean="0">
                          <a:effectLst/>
                          <a:latin typeface="+mn-lt"/>
                          <a:ea typeface="+mn-ea"/>
                        </a:rPr>
                        <a:t>11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+mn-lt"/>
                          <a:ea typeface="+mn-ea"/>
                        </a:rPr>
                        <a:t>8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+mn-lt"/>
                          <a:ea typeface="+mn-ea"/>
                        </a:rPr>
                        <a:t>3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 </a:t>
                      </a:r>
                      <a:endParaRPr lang="en-US" sz="1000" b="1" dirty="0">
                        <a:effectLst/>
                        <a:latin typeface="Calibri"/>
                        <a:ea typeface="Calibri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267200" y="4114800"/>
            <a:ext cx="4590649" cy="2057400"/>
          </a:xfrm>
          <a:prstGeom prst="rect">
            <a:avLst/>
          </a:prstGeom>
          <a:gradFill flip="none" rotWithShape="1">
            <a:gsLst>
              <a:gs pos="67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16200000" scaled="1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228600" dist="38100" sx="97000" sy="97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1">
              <a:defRPr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Jan’15 </a:t>
            </a:r>
            <a:r>
              <a:rPr lang="en-US" sz="1600" smtClean="0">
                <a:solidFill>
                  <a:schemeClr val="tx1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– Till Date 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 78 On boarded and 37 Hire loss</a:t>
            </a:r>
            <a:endParaRPr lang="en-US" sz="1600" dirty="0">
              <a:solidFill>
                <a:schemeClr val="tx1"/>
              </a:solidFill>
              <a:latin typeface="Calibri" pitchFamily="34" charset="0"/>
              <a:ea typeface="Geneva" charset="-128"/>
              <a:cs typeface="Calibri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For every successful hire, 1.8 Offers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SG 25 – 1.4   offers for every </a:t>
            </a:r>
            <a:r>
              <a:rPr lang="en-US" sz="1600" dirty="0">
                <a:solidFill>
                  <a:schemeClr val="tx1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successful 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hire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600" b="1" dirty="0" smtClean="0">
                <a:solidFill>
                  <a:schemeClr val="tx1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SG 26 -- 2.15</a:t>
            </a: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 offers for every </a:t>
            </a:r>
            <a:r>
              <a:rPr lang="en-US" sz="1600" dirty="0">
                <a:solidFill>
                  <a:schemeClr val="tx1"/>
                </a:solidFill>
                <a:latin typeface="Calibri" pitchFamily="34" charset="0"/>
                <a:ea typeface="Geneva" charset="-128"/>
                <a:cs typeface="Calibri" pitchFamily="34" charset="0"/>
              </a:rPr>
              <a:t>successful hire</a:t>
            </a:r>
            <a:endParaRPr lang="en-US" sz="1200" dirty="0">
              <a:solidFill>
                <a:schemeClr val="tx1"/>
              </a:solidFill>
              <a:latin typeface="Calibri" pitchFamily="34" charset="0"/>
              <a:ea typeface="Geneva" charset="-128"/>
              <a:cs typeface="Calibri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5193913" y="926817"/>
            <a:ext cx="3663936" cy="361870"/>
          </a:xfrm>
          <a:prstGeom prst="rect">
            <a:avLst/>
          </a:prstGeom>
          <a:solidFill>
            <a:srgbClr val="2E4A9A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 Position Distribution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787013" y="926817"/>
            <a:ext cx="3663936" cy="361870"/>
          </a:xfrm>
          <a:prstGeom prst="rect">
            <a:avLst/>
          </a:prstGeom>
          <a:solidFill>
            <a:srgbClr val="2E4A9A"/>
          </a:solidFill>
          <a:ln w="9525" algn="ctr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0" tIns="0" rIns="0" bIns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Ageing Distribution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799930"/>
              </p:ext>
            </p:extLst>
          </p:nvPr>
        </p:nvGraphicFramePr>
        <p:xfrm>
          <a:off x="285356" y="1298923"/>
          <a:ext cx="4439044" cy="2587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0620626"/>
              </p:ext>
            </p:extLst>
          </p:nvPr>
        </p:nvGraphicFramePr>
        <p:xfrm>
          <a:off x="5193913" y="1524000"/>
          <a:ext cx="3704032" cy="21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70375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Nov’15 Financials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4FB2EF-2FC6-4C28-B6E6-4058A13F16C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819645"/>
              </p:ext>
            </p:extLst>
          </p:nvPr>
        </p:nvGraphicFramePr>
        <p:xfrm>
          <a:off x="228601" y="914401"/>
          <a:ext cx="4419600" cy="2590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986575"/>
              </p:ext>
            </p:extLst>
          </p:nvPr>
        </p:nvGraphicFramePr>
        <p:xfrm>
          <a:off x="4876800" y="914400"/>
          <a:ext cx="40386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40796"/>
              </p:ext>
            </p:extLst>
          </p:nvPr>
        </p:nvGraphicFramePr>
        <p:xfrm>
          <a:off x="228600" y="3657601"/>
          <a:ext cx="4416425" cy="2636433"/>
        </p:xfrm>
        <a:graphic>
          <a:graphicData uri="http://schemas.openxmlformats.org/drawingml/2006/table">
            <a:tbl>
              <a:tblPr/>
              <a:tblGrid>
                <a:gridCol w="860425"/>
                <a:gridCol w="669925"/>
                <a:gridCol w="504825"/>
                <a:gridCol w="603250"/>
                <a:gridCol w="669925"/>
                <a:gridCol w="504825"/>
                <a:gridCol w="603250"/>
              </a:tblGrid>
              <a:tr h="1680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Labour CPH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80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Dec'14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Nov'15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8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Grade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FTEs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FTEs %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$ Lab/hr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FTEs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FTEs %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$ Lab/hr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</a:tr>
              <a:tr h="218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Contractor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$7.57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- 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8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23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- 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-  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8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24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18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$2.82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8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25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33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$4.81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65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8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26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53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$8.46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65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$8.41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8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27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$14.96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13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$15.75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8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28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15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$19.70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13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$20.73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88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29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$28.04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$29.66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8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TOTAL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          140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$9.06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          175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$8.20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</a:tr>
              <a:tr h="1680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YoY ↑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-10%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5B3D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5969402"/>
              </p:ext>
            </p:extLst>
          </p:nvPr>
        </p:nvGraphicFramePr>
        <p:xfrm>
          <a:off x="4876800" y="3733800"/>
          <a:ext cx="40386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35142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0E8DF8-9C72-4FBF-8BE5-9D01B139EF61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7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 dirty="0" smtClean="0"/>
              <a:t>Training and Certification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309" y="3657600"/>
            <a:ext cx="4012148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  <a:buSzPct val="80000"/>
            </a:pPr>
            <a:r>
              <a:rPr lang="en-US" sz="1600" b="1" dirty="0" smtClean="0"/>
              <a:t>Capability Enhancement Initiatives</a:t>
            </a:r>
            <a:r>
              <a:rPr lang="en-US" sz="1600" dirty="0" smtClean="0"/>
              <a:t>:</a:t>
            </a: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 smtClean="0"/>
              <a:t>Salesforce training to QA team</a:t>
            </a:r>
          </a:p>
          <a:p>
            <a:pPr marL="285750" indent="-285750">
              <a:lnSpc>
                <a:spcPct val="150000"/>
              </a:lnSpc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 smtClean="0"/>
              <a:t>Pega upgrade training to delivery teams</a:t>
            </a:r>
          </a:p>
          <a:p>
            <a:pPr marL="171450" indent="-171450">
              <a:lnSpc>
                <a:spcPct val="150000"/>
              </a:lnSpc>
              <a:buClr>
                <a:srgbClr val="00B0F0"/>
              </a:buClr>
              <a:buSzPct val="80000"/>
              <a:buFont typeface="Wingdings" panose="05000000000000000000" pitchFamily="2" charset="2"/>
              <a:buChar char="ü"/>
            </a:pPr>
            <a:endParaRPr lang="en-US" sz="1600" dirty="0" smtClean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460354"/>
              </p:ext>
            </p:extLst>
          </p:nvPr>
        </p:nvGraphicFramePr>
        <p:xfrm>
          <a:off x="626429" y="1066800"/>
          <a:ext cx="7143750" cy="2276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8785800"/>
              </p:ext>
            </p:extLst>
          </p:nvPr>
        </p:nvGraphicFramePr>
        <p:xfrm>
          <a:off x="4572000" y="3352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7650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83608"/>
            <a:ext cx="5486400" cy="42227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en-US" kern="1200" dirty="0"/>
              <a:t>Rewards &amp; </a:t>
            </a:r>
            <a:r>
              <a:rPr lang="en-US" altLang="en-US" kern="1200" dirty="0" smtClean="0"/>
              <a:t>Recognition - </a:t>
            </a:r>
            <a:r>
              <a:rPr lang="en-US" altLang="en-US" kern="1200" dirty="0"/>
              <a:t>2015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04800" y="4711243"/>
            <a:ext cx="8013868" cy="1200329"/>
          </a:xfrm>
          <a:prstGeom prst="rect">
            <a:avLst/>
          </a:prstGeom>
          <a:gradFill flip="none" rotWithShape="1">
            <a:gsLst>
              <a:gs pos="67000">
                <a:schemeClr val="bg1"/>
              </a:gs>
              <a:gs pos="0">
                <a:schemeClr val="bg1">
                  <a:lumMod val="95000"/>
                </a:schemeClr>
              </a:gs>
            </a:gsLst>
            <a:lin ang="16200000" scaled="1"/>
            <a:tileRect/>
          </a:gradFill>
          <a:ln w="3175">
            <a:solidFill>
              <a:schemeClr val="bg1">
                <a:lumMod val="85000"/>
              </a:schemeClr>
            </a:solidFill>
          </a:ln>
          <a:effectLst>
            <a:outerShdw blurRad="139700" dist="25400" sx="95000" sy="95000" algn="ctr" rotWithShape="0">
              <a:prstClr val="black">
                <a:alpha val="17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lvl="1"/>
            <a:r>
              <a:rPr lang="en-US" b="1" dirty="0" smtClean="0">
                <a:solidFill>
                  <a:srgbClr val="63666A">
                    <a:lumMod val="50000"/>
                  </a:srgbClr>
                </a:solidFill>
              </a:rPr>
              <a:t>Recognition</a:t>
            </a:r>
            <a:r>
              <a:rPr lang="en-US" i="1" dirty="0" smtClean="0">
                <a:solidFill>
                  <a:srgbClr val="63666A">
                    <a:lumMod val="50000"/>
                  </a:srgbClr>
                </a:solidFill>
              </a:rPr>
              <a:t>:</a:t>
            </a:r>
          </a:p>
          <a:p>
            <a:pPr marL="685800" lvl="1" indent="-228600">
              <a:buAutoNum type="arabicPeriod"/>
            </a:pPr>
            <a:r>
              <a:rPr lang="en-US" sz="1200" dirty="0" smtClean="0">
                <a:solidFill>
                  <a:srgbClr val="63666A">
                    <a:lumMod val="50000"/>
                  </a:srgbClr>
                </a:solidFill>
              </a:rPr>
              <a:t>All awardees recognized in monthly portfolio meetings</a:t>
            </a:r>
          </a:p>
          <a:p>
            <a:pPr marL="685800" lvl="1" indent="-228600">
              <a:buAutoNum type="arabicPeriod"/>
            </a:pPr>
            <a:r>
              <a:rPr lang="en-US" sz="1200" dirty="0" smtClean="0">
                <a:solidFill>
                  <a:srgbClr val="63666A">
                    <a:lumMod val="50000"/>
                  </a:srgbClr>
                </a:solidFill>
              </a:rPr>
              <a:t>UHG Long Service Award distributed to eligible employees in portfolio meetings</a:t>
            </a:r>
          </a:p>
          <a:p>
            <a:pPr lvl="1"/>
            <a:endParaRPr lang="en-US" sz="1200" i="1" dirty="0" smtClean="0">
              <a:solidFill>
                <a:srgbClr val="63666A">
                  <a:lumMod val="50000"/>
                </a:srgbClr>
              </a:solidFill>
            </a:endParaRPr>
          </a:p>
          <a:p>
            <a:pPr lvl="1"/>
            <a:endParaRPr lang="en-US" i="1" dirty="0">
              <a:solidFill>
                <a:srgbClr val="63666A">
                  <a:lumMod val="50000"/>
                </a:srgbClr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191021"/>
              </p:ext>
            </p:extLst>
          </p:nvPr>
        </p:nvGraphicFramePr>
        <p:xfrm>
          <a:off x="304800" y="1524000"/>
          <a:ext cx="434340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5575743"/>
              </p:ext>
            </p:extLst>
          </p:nvPr>
        </p:nvGraphicFramePr>
        <p:xfrm>
          <a:off x="4800600" y="1600200"/>
          <a:ext cx="3998436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888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Required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1FD801-4DB8-43DF-91C7-84EB670845ED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63666A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26814"/>
              </p:ext>
            </p:extLst>
          </p:nvPr>
        </p:nvGraphicFramePr>
        <p:xfrm>
          <a:off x="533400" y="990600"/>
          <a:ext cx="8077200" cy="3843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4740"/>
                <a:gridCol w="1750060"/>
                <a:gridCol w="2692400"/>
              </a:tblGrid>
              <a:tr h="4309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Priority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Remarks</a:t>
                      </a:r>
                      <a:endParaRPr lang="en-US" dirty="0"/>
                    </a:p>
                  </a:txBody>
                  <a:tcPr/>
                </a:tc>
              </a:tr>
              <a:tr h="436930">
                <a:tc>
                  <a:txBody>
                    <a:bodyPr/>
                    <a:lstStyle/>
                    <a:p>
                      <a:r>
                        <a:rPr lang="en-US" dirty="0" smtClean="0"/>
                        <a:t>Investment</a:t>
                      </a:r>
                      <a:r>
                        <a:rPr lang="en-US" baseline="0" dirty="0" smtClean="0"/>
                        <a:t> approval for additional bench requisitions (10 Pega + 2 SFA FTE) to capitalize on new demand and mitigate attrition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This will</a:t>
                      </a:r>
                      <a:r>
                        <a:rPr lang="en-US" sz="1200" baseline="0" dirty="0" smtClean="0"/>
                        <a:t> help address the demand with shorter lead time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/>
                        <a:t>No more than 3 months of bench time from On-boarding time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dirty="0"/>
                    </a:p>
                  </a:txBody>
                  <a:tcPr/>
                </a:tc>
              </a:tr>
              <a:tr h="14005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Travel policy change to support dependent travel on STA( &gt; 6 months)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will help us to staff strategic roles with senior OGS team members and meet our commitments to Onshore stakeholders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541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Salary correction for niche skills based on market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will help correct the salary disparity for high performing employees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712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SD Presentation Template">
  <a:themeElements>
    <a:clrScheme name="UHG2012">
      <a:dk1>
        <a:srgbClr val="000000"/>
      </a:dk1>
      <a:lt1>
        <a:srgbClr val="FFFFFF"/>
      </a:lt1>
      <a:dk2>
        <a:srgbClr val="0F238C"/>
      </a:dk2>
      <a:lt2>
        <a:srgbClr val="A79E99"/>
      </a:lt2>
      <a:accent1>
        <a:srgbClr val="0F238C"/>
      </a:accent1>
      <a:accent2>
        <a:srgbClr val="FEE886"/>
      </a:accent2>
      <a:accent3>
        <a:srgbClr val="EB5411"/>
      </a:accent3>
      <a:accent4>
        <a:srgbClr val="348CCC"/>
      </a:accent4>
      <a:accent5>
        <a:srgbClr val="A79E99"/>
      </a:accent5>
      <a:accent6>
        <a:srgbClr val="D6D284"/>
      </a:accent6>
      <a:hlink>
        <a:srgbClr val="53C3B8"/>
      </a:hlink>
      <a:folHlink>
        <a:srgbClr val="7030A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in 2">
        <a:dk1>
          <a:srgbClr val="53565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46484C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6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in 2">
        <a:dk1>
          <a:srgbClr val="53565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46484C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in 2">
        <a:dk1>
          <a:srgbClr val="53565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46484C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in 2">
        <a:dk1>
          <a:srgbClr val="53565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46484C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Connextions Master Template">
  <a:themeElements>
    <a:clrScheme name="Connextions Master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onnextions Master Template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228600" marR="0" indent="-2286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Connextions Master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nextions Master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nextions Master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nextions Master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nextions Master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nextions Master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nextions Master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nextions Master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nextions Master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nextions Master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nextions Master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nextions Master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GSD Presentation Template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in 2">
        <a:dk1>
          <a:srgbClr val="53565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46484C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WRMItemRecordData xmlns="e4946b47-4e92-490e-aba9-d310afd755d7" xsi:nil="true"/>
    <IconOverlay xmlns="http://schemas.microsoft.com/sharepoint/v4" xsi:nil="true"/>
    <CWRMItemRecordClassificationTaxHTField0 xmlns="e4946b47-4e92-490e-aba9-d310afd755d7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UNV2020 - Drafts, Work-in-Progress and Working Files</TermName>
          <TermId xmlns="http://schemas.microsoft.com/office/infopath/2007/PartnerControls">b49f6905-4eb3-44d3-9a49-8bbf46918ee9</TermId>
        </TermInfo>
      </Terms>
    </CWRMItemRecordClassificationTaxHTField0>
    <TaxCatchAll xmlns="d6619361-6733-4889-8a96-470efa1f75f4">
      <Value>2</Value>
    </TaxCatchAll>
    <TemplateUrl xmlns="http://schemas.microsoft.com/sharepoint/v3" xsi:nil="true"/>
    <_SourceUrl xmlns="http://schemas.microsoft.com/sharepoint/v3" xsi:nil="true"/>
    <URL xmlns="http://schemas.microsoft.com/sharepoint/v3">
      <Url xsi:nil="true"/>
      <Description xsi:nil="true"/>
    </URL>
    <xd_ProgID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  <ContentTypeId xmlns="http://schemas.microsoft.com/sharepoint/v3">0x010100B06BAF0FC17DB34BBF17C3CFD674E2EB</ContentTypeId>
  </documentManagement>
</p:properties>
</file>

<file path=customXml/item3.xml><?xml version="1.0" encoding="utf-8"?>
<?mso-contentType ?>
<SharedContentType xmlns="Microsoft.SharePoint.Taxonomy.ContentTypeSync" SourceId="897a53ec-2016-4aee-8be4-ce9632eb08ca" ContentTypeId="0x01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6BAF0FC17DB34BBF17C3CFD674E2EB" ma:contentTypeVersion="115" ma:contentTypeDescription="Create a new document." ma:contentTypeScope="" ma:versionID="0c25041ef2c21d3a6f50690a86e20a50">
  <xsd:schema xmlns:xsd="http://www.w3.org/2001/XMLSchema" xmlns:xs="http://www.w3.org/2001/XMLSchema" xmlns:p="http://schemas.microsoft.com/office/2006/metadata/properties" xmlns:ns1="http://schemas.microsoft.com/sharepoint/v3" xmlns:ns2="d6619361-6733-4889-8a96-470efa1f75f4" xmlns:ns3="e4946b47-4e92-490e-aba9-d310afd755d7" xmlns:ns4="http://schemas.microsoft.com/sharepoint/v4" targetNamespace="http://schemas.microsoft.com/office/2006/metadata/properties" ma:root="true" ma:fieldsID="a0696b082745db3530f5dd6efd7338e4" ns1:_="" ns2:_="" ns3:_="" ns4:_="">
    <xsd:import namespace="http://schemas.microsoft.com/sharepoint/v3"/>
    <xsd:import namespace="d6619361-6733-4889-8a96-470efa1f75f4"/>
    <xsd:import namespace="e4946b47-4e92-490e-aba9-d310afd755d7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CWRMItemUniqueId" minOccurs="0"/>
                <xsd:element ref="ns3:CWRMItemRecordState" minOccurs="0"/>
                <xsd:element ref="ns3:CWRMItemRecordCategory" minOccurs="0"/>
                <xsd:element ref="ns3:CWRMItemRecordClassificationTaxHTField0" minOccurs="0"/>
                <xsd:element ref="ns2:TaxCatchAll" minOccurs="0"/>
                <xsd:element ref="ns2:TaxCatchAllLabel" minOccurs="0"/>
                <xsd:element ref="ns3:CWRMItemRecordStatus" minOccurs="0"/>
                <xsd:element ref="ns3:CWRMItemRecordDeclaredDate" minOccurs="0"/>
                <xsd:element ref="ns3:CWRMItemRecordVital" minOccurs="0"/>
                <xsd:element ref="ns3:CWRMItemRecordData" minOccurs="0"/>
                <xsd:element ref="ns4:IconOverlay" minOccurs="0"/>
                <xsd:element ref="ns1:ContentTypeId" minOccurs="0"/>
                <xsd:element ref="ns1:_ModerationComments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TemplateUrl" minOccurs="0"/>
                <xsd:element ref="ns1:xd_ProgID" minOccurs="0"/>
                <xsd:element ref="ns1:xd_Signature" minOccurs="0"/>
                <xsd:element ref="ns1:URL" minOccurs="0"/>
                <xsd:element ref="ns1: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SortBehavior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SyncClient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ItemChildCount" minOccurs="0"/>
                <xsd:element ref="ns1:FolderChildCount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DocConcurrencyNumb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ontentTypeId" ma:index="23" nillable="true" ma:displayName="Content Type ID" ma:hidden="true" ma:internalName="ContentTypeId" ma:readOnly="true">
      <xsd:simpleType>
        <xsd:restriction base="dms:Unknown"/>
      </xsd:simpleType>
    </xsd:element>
    <xsd:element name="_ModerationComments" ma:index="24" nillable="true" ma:displayName="Approver Comments" ma:hidden="true" ma:internalName="_ModerationComments" ma:readOnly="true">
      <xsd:simpleType>
        <xsd:restriction base="dms:Note"/>
      </xsd:simpleType>
    </xsd:element>
    <xsd:element name="File_x0020_Type" ma:index="25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26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27" nillable="true" ma:displayName="Source URL" ma:hidden="true" ma:internalName="_SourceUrl">
      <xsd:simpleType>
        <xsd:restriction base="dms:Text"/>
      </xsd:simpleType>
    </xsd:element>
    <xsd:element name="_SharedFileIndex" ma:index="28" nillable="true" ma:displayName="Shared File Index" ma:hidden="true" ma:internalName="_SharedFileIndex">
      <xsd:simpleType>
        <xsd:restriction base="dms:Text"/>
      </xsd:simpleType>
    </xsd:element>
    <xsd:element name="TemplateUrl" ma:index="29" nillable="true" ma:displayName="Template Link" ma:hidden="true" ma:internalName="TemplateUrl">
      <xsd:simpleType>
        <xsd:restriction base="dms:Text"/>
      </xsd:simpleType>
    </xsd:element>
    <xsd:element name="xd_ProgID" ma:index="30" nillable="true" ma:displayName="HTML File Link" ma:hidden="true" ma:internalName="xd_ProgID">
      <xsd:simpleType>
        <xsd:restriction base="dms:Text"/>
      </xsd:simpleType>
    </xsd:element>
    <xsd:element name="xd_Signature" ma:index="31" nillable="true" ma:displayName="Is Signed" ma:hidden="true" ma:internalName="xd_Signature" ma:readOnly="true">
      <xsd:simpleType>
        <xsd:restriction base="dms:Boolean"/>
      </xsd:simpleType>
    </xsd:element>
    <xsd:element name="URL" ma:index="32" nillable="true" ma:displayName="URL" ma:internalName="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D" ma:index="33" nillable="true" ma:displayName="ID" ma:internalName="ID" ma:readOnly="true">
      <xsd:simpleType>
        <xsd:restriction base="dms:Unknown"/>
      </xsd:simpleType>
    </xsd:element>
    <xsd:element name="Author" ma:index="34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35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36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37" nillable="true" ma:displayName="Copy Source" ma:internalName="_CopySource" ma:readOnly="true">
      <xsd:simpleType>
        <xsd:restriction base="dms:Text"/>
      </xsd:simpleType>
    </xsd:element>
    <xsd:element name="_ModerationStatus" ma:index="38" nillable="true" ma:displayName="Approval Status" ma:default="0" ma:hidden="true" ma:internalName="_ModerationStatus" ma:readOnly="true">
      <xsd:simpleType>
        <xsd:restriction base="dms:Unknown"/>
      </xsd:simpleType>
    </xsd:element>
    <xsd:element name="FileRef" ma:index="39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40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41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42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43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44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SortBehavior" ma:index="45" nillable="true" ma:displayName="Sort Type" ma:hidden="true" ma:list="Docs" ma:internalName="SortBehavior" ma:readOnly="true" ma:showField="SortBehavior">
      <xsd:simpleType>
        <xsd:restriction base="dms:Lookup"/>
      </xsd:simpleType>
    </xsd:element>
    <xsd:element name="CheckedOutUserId" ma:index="47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48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49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50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SyncClientId" ma:index="51" nillable="true" ma:displayName="Client Id" ma:hidden="true" ma:list="Docs" ma:internalName="SyncClientId" ma:readOnly="true" ma:showField="SyncClientId">
      <xsd:simpleType>
        <xsd:restriction base="dms:Lookup"/>
      </xsd:simpleType>
    </xsd:element>
    <xsd:element name="ProgId" ma:index="52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53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54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55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56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69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70" nillable="true" ma:displayName="Level" ma:hidden="true" ma:internalName="_Level" ma:readOnly="true">
      <xsd:simpleType>
        <xsd:restriction base="dms:Unknown"/>
      </xsd:simpleType>
    </xsd:element>
    <xsd:element name="_IsCurrentVersion" ma:index="71" nillable="true" ma:displayName="Is Current Version" ma:hidden="true" ma:internalName="_IsCurrentVersion" ma:readOnly="true">
      <xsd:simpleType>
        <xsd:restriction base="dms:Boolean"/>
      </xsd:simpleType>
    </xsd:element>
    <xsd:element name="ItemChildCount" ma:index="72" nillable="true" ma:displayName="Item Child Count" ma:hidden="true" ma:list="Docs" ma:internalName="ItemChildCount" ma:readOnly="true" ma:showField="ItemChildCount">
      <xsd:simpleType>
        <xsd:restriction base="dms:Lookup"/>
      </xsd:simpleType>
    </xsd:element>
    <xsd:element name="FolderChildCount" ma:index="73" nillable="true" ma:displayName="Folder Child Count" ma:hidden="true" ma:list="Docs" ma:internalName="FolderChildCount" ma:readOnly="true" ma:showField="FolderChildCount">
      <xsd:simpleType>
        <xsd:restriction base="dms:Lookup"/>
      </xsd:simpleType>
    </xsd:element>
    <xsd:element name="owshiddenversion" ma:index="76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77" nillable="true" ma:displayName="UI Version" ma:hidden="true" ma:internalName="_UIVersion" ma:readOnly="true">
      <xsd:simpleType>
        <xsd:restriction base="dms:Unknown"/>
      </xsd:simpleType>
    </xsd:element>
    <xsd:element name="_UIVersionString" ma:index="78" nillable="true" ma:displayName="Version" ma:internalName="_UIVersionString" ma:readOnly="true">
      <xsd:simpleType>
        <xsd:restriction base="dms:Text"/>
      </xsd:simpleType>
    </xsd:element>
    <xsd:element name="InstanceID" ma:index="79" nillable="true" ma:displayName="Instance ID" ma:hidden="true" ma:internalName="InstanceID" ma:readOnly="true">
      <xsd:simpleType>
        <xsd:restriction base="dms:Unknown"/>
      </xsd:simpleType>
    </xsd:element>
    <xsd:element name="Order" ma:index="80" nillable="true" ma:displayName="Order" ma:hidden="true" ma:internalName="Order">
      <xsd:simpleType>
        <xsd:restriction base="dms:Number"/>
      </xsd:simpleType>
    </xsd:element>
    <xsd:element name="GUID" ma:index="81" nillable="true" ma:displayName="GUID" ma:hidden="true" ma:internalName="GUID" ma:readOnly="true">
      <xsd:simpleType>
        <xsd:restriction base="dms:Unknown"/>
      </xsd:simpleType>
    </xsd:element>
    <xsd:element name="WorkflowVersion" ma:index="82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83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84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85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DocConcurrencyNumber" ma:index="86" nillable="true" ma:displayName="Document Concurrency Number" ma:hidden="true" ma:list="Docs" ma:internalName="DocConcurrencyNumber" ma:readOnly="true" ma:showField="DocConcurrencyNumber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19361-6733-4889-8a96-470efa1f75f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5" nillable="true" ma:displayName="Taxonomy Catch All Column" ma:hidden="true" ma:list="{56267ced-1133-4c62-b6d0-3c00178a8012}" ma:internalName="TaxCatchAll" ma:showField="CatchAllData" ma:web="e4946b47-4e92-490e-aba9-d310afd755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6" nillable="true" ma:displayName="Taxonomy Catch All Column1" ma:hidden="true" ma:list="{56267ced-1133-4c62-b6d0-3c00178a8012}" ma:internalName="TaxCatchAllLabel" ma:readOnly="true" ma:showField="CatchAllDataLabel" ma:web="e4946b47-4e92-490e-aba9-d310afd755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946b47-4e92-490e-aba9-d310afd755d7" elementFormDefault="qualified">
    <xsd:import namespace="http://schemas.microsoft.com/office/2006/documentManagement/types"/>
    <xsd:import namespace="http://schemas.microsoft.com/office/infopath/2007/PartnerControls"/>
    <xsd:element name="CWRMItemUniqueId" ma:index="11" nillable="true" ma:displayName="Content ID" ma:description="A universally unique identifier assigned to the item." ma:hidden="true" ma:internalName="CWRMItemUniqueId" ma:readOnly="true">
      <xsd:simpleType>
        <xsd:restriction base="dms:Text"/>
      </xsd:simpleType>
    </xsd:element>
    <xsd:element name="CWRMItemRecordState" ma:index="12" nillable="true" ma:displayName="Record State" ma:description="The current state of this item as it pertains to records management." ma:hidden="true" ma:internalName="CWRMItemRecordState" ma:readOnly="true">
      <xsd:simpleType>
        <xsd:restriction base="dms:Text"/>
      </xsd:simpleType>
    </xsd:element>
    <xsd:element name="CWRMItemRecordCategory" ma:index="13" nillable="true" ma:displayName="Record Category" ma:description="Identifies the current record category for the item." ma:hidden="true" ma:internalName="CWRMItemRecordCategory" ma:readOnly="true">
      <xsd:simpleType>
        <xsd:restriction base="dms:Text"/>
      </xsd:simpleType>
    </xsd:element>
    <xsd:element name="CWRMItemRecordClassificationTaxHTField0" ma:index="14" nillable="true" ma:taxonomy="true" ma:internalName="CWRMItemRecordClassificationTaxHTField0" ma:taxonomyFieldName="CWRMItemRecordClassification" ma:displayName="Record Classification" ma:default="2;#UNV2020 - Drafts, Work-in-Progress and Working Files|b49f6905-4eb3-44d3-9a49-8bbf46918ee9" ma:fieldId="{e94be97f-fb02-4deb-9c3d-6d978a059d35}" ma:sspId="897a53ec-2016-4aee-8be4-ce9632eb08ca" ma:termSetId="ef47b265-9b8a-4f51-956d-4884ebd6f63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WRMItemRecordStatus" ma:index="18" nillable="true" ma:displayName="Record Status" ma:description="The current status of this item as it pertains to records management." ma:hidden="true" ma:internalName="CWRMItemRecordStatus" ma:readOnly="true">
      <xsd:simpleType>
        <xsd:restriction base="dms:Text"/>
      </xsd:simpleType>
    </xsd:element>
    <xsd:element name="CWRMItemRecordDeclaredDate" ma:index="19" nillable="true" ma:displayName="Record Declared Date" ma:description="The date and time that the item was declared a record." ma:hidden="true" ma:internalName="CWRMItemRecordDeclaredDate" ma:readOnly="true">
      <xsd:simpleType>
        <xsd:restriction base="dms:DateTime"/>
      </xsd:simpleType>
    </xsd:element>
    <xsd:element name="CWRMItemRecordVital" ma:index="20" nillable="true" ma:displayName="Record Vital" ma:description="Indicates if this item is considered vital to the organization." ma:hidden="true" ma:internalName="CWRMItemRecordVital" ma:readOnly="true">
      <xsd:simpleType>
        <xsd:restriction base="dms:Boolean"/>
      </xsd:simpleType>
    </xsd:element>
    <xsd:element name="CWRMItemRecordData" ma:index="21" nillable="true" ma:displayName="Record Data" ma:description="Contains system specific record data for the item." ma:hidden="true" ma:internalName="CWRMItemRecordData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2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Collabware CLM Item Unique ID</Name>
    <Synchronization>Synchronous</Synchronization>
    <Type>1</Type>
    <SequenceNumber>1</SequenceNumber>
    <Assembly>Collabware.SharePoint.RecordsManagement, Version=1.0.0.0, Culture=neutral, PublicKeyToken=801662d3f2b71412</Assembly>
    <Class>Collabware.SharePoint.RecordsManagement.ItemUniqueIdContentTypeReceiver</Class>
    <Data/>
    <Filter/>
  </Receiver>
  <Receiver>
    <Name>Collabware CLM Item Processing</Name>
    <Synchronization>Synchronous</Synchronization>
    <Type>10001</Type>
    <SequenceNumber>12000</SequenceNumber>
    <Assembly>Collabware.SharePoint.RecordsManagement, Version=1.0.0.0, Culture=neutral, PublicKeyToken=801662d3f2b71412</Assembly>
    <Class>Collabware.SharePoint.RecordsManagement.ItemProcessingContentTypeReceiver</Class>
    <Data/>
    <Filter/>
  </Receiver>
  <Receiver>
    <Name>Collabware CLM Item Processing</Name>
    <Synchronization>Asynchronous</Synchronization>
    <Type>10002</Type>
    <SequenceNumber>12001</SequenceNumber>
    <Assembly>Collabware.SharePoint.RecordsManagement, Version=1.0.0.0, Culture=neutral, PublicKeyToken=801662d3f2b71412</Assembly>
    <Class>Collabware.SharePoint.RecordsManagement.ItemProcessingContentTypeReceiver</Class>
    <Data/>
    <Filter/>
  </Receiver>
  <Receiver>
    <Name>Collabware CLM Item Processing</Name>
    <Synchronization>Asynchronous</Synchronization>
    <Type>10004</Type>
    <SequenceNumber>12002</SequenceNumber>
    <Assembly>Collabware.SharePoint.RecordsManagement, Version=1.0.0.0, Culture=neutral, PublicKeyToken=801662d3f2b71412</Assembly>
    <Class>Collabware.SharePoint.RecordsManagement.ItemProcessingContentTypeReceiver</Class>
    <Data/>
    <Filter/>
  </Receiver>
  <Receiver>
    <Name>Collabware CLM Item Audit</Name>
    <Synchronization>Asynchronous</Synchronization>
    <Type>10001</Type>
    <SequenceNumber>11000</SequenceNumber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Audit</Name>
    <Synchronization>Asynchronous</Synchronization>
    <Type>10002</Type>
    <SequenceNumber>11001</SequenceNumber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Audit</Name>
    <Synchronization>Asynchronous</Synchronization>
    <Type>10005</Type>
    <SequenceNumber>11002</SequenceNumber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Audit</Name>
    <Synchronization>Asynchronous</Synchronization>
    <Type>10006</Type>
    <SequenceNumber>11003</SequenceNumber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Audit</Name>
    <Synchronization>Asynchronous</Synchronization>
    <Type>10004</Type>
    <SequenceNumber>11004</SequenceNumber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Audit</Name>
    <Synchronization>Synchronous</Synchronization>
    <Type>3</Type>
    <SequenceNumber>11005</SequenceNumber>
    <Assembly>Collabware.SharePoint.RecordsManagement, Version=1.0.0.0, Culture=neutral, PublicKeyToken=801662d3f2b71412</Assembly>
    <Class>Collabware.SharePoint.RecordsManagement.ItemAuditContentTypeReceiver</Class>
    <Data/>
    <Filter/>
  </Receiver>
  <Receiver>
    <Name>Collabware CLM Item Security</Name>
    <Synchronization>Asynchronous</Synchronization>
    <Type>10002</Type>
    <SequenceNumber>13000</SequenceNumber>
    <Assembly>Collabware.SharePoint.RecordsManagement, Version=1.0.0.0, Culture=neutral, PublicKeyToken=801662d3f2b71412</Assembly>
    <Class>Collabware.SharePoint.RecordsManagement.ItemSecurityContentTypeReceiver</Class>
    <Data/>
    <Filter/>
  </Receiver>
</spe:Receivers>
</file>

<file path=customXml/itemProps1.xml><?xml version="1.0" encoding="utf-8"?>
<ds:datastoreItem xmlns:ds="http://schemas.openxmlformats.org/officeDocument/2006/customXml" ds:itemID="{E1C36FD7-A1EE-4909-94E0-6A8B8E798D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C37F84-B163-4790-8CA1-5554FAC01034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http://schemas.microsoft.com/sharepoint/v4"/>
    <ds:schemaRef ds:uri="http://schemas.microsoft.com/office/2006/metadata/properties"/>
    <ds:schemaRef ds:uri="http://purl.org/dc/elements/1.1/"/>
    <ds:schemaRef ds:uri="e4946b47-4e92-490e-aba9-d310afd755d7"/>
    <ds:schemaRef ds:uri="d6619361-6733-4889-8a96-470efa1f75f4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A8D796C-4D2D-4DDE-BA79-16D0E5C7C7C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D8B24D39-4807-4F21-9E01-D290603769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6619361-6733-4889-8a96-470efa1f75f4"/>
    <ds:schemaRef ds:uri="e4946b47-4e92-490e-aba9-d310afd755d7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774B937B-A568-4C48-838C-D55EAA83753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33114</TotalTime>
  <Words>687</Words>
  <Application>Microsoft Office PowerPoint</Application>
  <PresentationFormat>On-screen Show (4:3)</PresentationFormat>
  <Paragraphs>248</Paragraphs>
  <Slides>10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GSD Presentation Template</vt:lpstr>
      <vt:lpstr>Main</vt:lpstr>
      <vt:lpstr>1_Main</vt:lpstr>
      <vt:lpstr>2_Main</vt:lpstr>
      <vt:lpstr>3_Main</vt:lpstr>
      <vt:lpstr>4_Main</vt:lpstr>
      <vt:lpstr>2_Connextions Master Template</vt:lpstr>
      <vt:lpstr>5_Main</vt:lpstr>
      <vt:lpstr>1_GSD Presentation Template</vt:lpstr>
      <vt:lpstr>6_Main</vt:lpstr>
      <vt:lpstr>7_Main</vt:lpstr>
      <vt:lpstr>PowerPoint Presentation</vt:lpstr>
      <vt:lpstr>Current Organization Landscape – BPM  + AE Practice</vt:lpstr>
      <vt:lpstr>Attrition Details – BPM Practice</vt:lpstr>
      <vt:lpstr>People Scorecard</vt:lpstr>
      <vt:lpstr>Hiring Status</vt:lpstr>
      <vt:lpstr>Nov’15 Financials</vt:lpstr>
      <vt:lpstr>Training and Certification</vt:lpstr>
      <vt:lpstr>Rewards &amp; Recognition - 2015</vt:lpstr>
      <vt:lpstr>Support Required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BPM Practice Operations Review</dc:title>
  <dc:creator>sthot11;abhishekkumar@optum.com</dc:creator>
  <cp:lastModifiedBy>Gogia, Anil</cp:lastModifiedBy>
  <cp:revision>1286</cp:revision>
  <cp:lastPrinted>2014-01-22T11:09:27Z</cp:lastPrinted>
  <dcterms:created xsi:type="dcterms:W3CDTF">2013-12-01T08:37:04Z</dcterms:created>
  <dcterms:modified xsi:type="dcterms:W3CDTF">2016-01-18T17:55:27Z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0x010100B06BAF0FC17DB34BBF17C3CFD674E2EB</vt:lpwstr>
  </property>
  <property fmtid="{D5CDD505-2E9C-101B-9397-08002B2CF9AE}" pid="3" name="CWRMItemRecordClassification">
    <vt:lpwstr>2;#UNV2020 - Drafts, Work-in-Progress and Working Files|b49f6905-4eb3-44d3-9a49-8bbf46918ee9</vt:lpwstr>
  </property>
</Properties>
</file>